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32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0" r:id="rId18"/>
    <p:sldId id="271" r:id="rId19"/>
    <p:sldId id="272" r:id="rId20"/>
    <p:sldId id="273" r:id="rId21"/>
    <p:sldId id="301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19" r:id="rId36"/>
    <p:sldId id="289" r:id="rId37"/>
    <p:sldId id="290" r:id="rId38"/>
    <p:sldId id="291" r:id="rId39"/>
    <p:sldId id="292" r:id="rId40"/>
    <p:sldId id="293" r:id="rId41"/>
    <p:sldId id="296" r:id="rId42"/>
    <p:sldId id="297" r:id="rId43"/>
    <p:sldId id="298" r:id="rId44"/>
    <p:sldId id="299" r:id="rId45"/>
    <p:sldId id="300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21" r:id="rId6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83833" autoAdjust="0"/>
  </p:normalViewPr>
  <p:slideViewPr>
    <p:cSldViewPr>
      <p:cViewPr varScale="1">
        <p:scale>
          <a:sx n="65" d="100"/>
          <a:sy n="65" d="100"/>
        </p:scale>
        <p:origin x="-13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39300-442F-4440-9F18-E9C71A94747F}" type="datetimeFigureOut">
              <a:rPr lang="pl-PL" smtClean="0"/>
              <a:pPr/>
              <a:t>2011-01-06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10092-0BEE-4256-9098-90F753E23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10092-0BEE-4256-9098-90F753E236F9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7967BE-31CF-4F33-BF23-0221DC010C4D}" type="datetimeFigureOut">
              <a:rPr lang="pl-PL" smtClean="0"/>
              <a:pPr/>
              <a:t>2011-01-06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6D3CF-C632-436A-A17D-B5F20C6E4D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967BE-31CF-4F33-BF23-0221DC010C4D}" type="datetimeFigureOut">
              <a:rPr lang="pl-PL" smtClean="0"/>
              <a:pPr/>
              <a:t>2011-01-06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6D3CF-C632-436A-A17D-B5F20C6E4D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37967BE-31CF-4F33-BF23-0221DC010C4D}" type="datetimeFigureOut">
              <a:rPr lang="pl-PL" smtClean="0"/>
              <a:pPr/>
              <a:t>2011-01-06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6D3CF-C632-436A-A17D-B5F20C6E4D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967BE-31CF-4F33-BF23-0221DC010C4D}" type="datetimeFigureOut">
              <a:rPr lang="pl-PL" smtClean="0"/>
              <a:pPr/>
              <a:t>2011-01-06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6D3CF-C632-436A-A17D-B5F20C6E4D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7967BE-31CF-4F33-BF23-0221DC010C4D}" type="datetimeFigureOut">
              <a:rPr lang="pl-PL" smtClean="0"/>
              <a:pPr/>
              <a:t>2011-01-06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4C6D3CF-C632-436A-A17D-B5F20C6E4D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967BE-31CF-4F33-BF23-0221DC010C4D}" type="datetimeFigureOut">
              <a:rPr lang="pl-PL" smtClean="0"/>
              <a:pPr/>
              <a:t>2011-01-06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6D3CF-C632-436A-A17D-B5F20C6E4D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967BE-31CF-4F33-BF23-0221DC010C4D}" type="datetimeFigureOut">
              <a:rPr lang="pl-PL" smtClean="0"/>
              <a:pPr/>
              <a:t>2011-01-06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6D3CF-C632-436A-A17D-B5F20C6E4D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967BE-31CF-4F33-BF23-0221DC010C4D}" type="datetimeFigureOut">
              <a:rPr lang="pl-PL" smtClean="0"/>
              <a:pPr/>
              <a:t>2011-01-06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6D3CF-C632-436A-A17D-B5F20C6E4D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7967BE-31CF-4F33-BF23-0221DC010C4D}" type="datetimeFigureOut">
              <a:rPr lang="pl-PL" smtClean="0"/>
              <a:pPr/>
              <a:t>2011-01-06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6D3CF-C632-436A-A17D-B5F20C6E4D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967BE-31CF-4F33-BF23-0221DC010C4D}" type="datetimeFigureOut">
              <a:rPr lang="pl-PL" smtClean="0"/>
              <a:pPr/>
              <a:t>2011-01-06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6D3CF-C632-436A-A17D-B5F20C6E4D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967BE-31CF-4F33-BF23-0221DC010C4D}" type="datetimeFigureOut">
              <a:rPr lang="pl-PL" smtClean="0"/>
              <a:pPr/>
              <a:t>2011-01-06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C6D3CF-C632-436A-A17D-B5F20C6E4D3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37967BE-31CF-4F33-BF23-0221DC010C4D}" type="datetimeFigureOut">
              <a:rPr lang="pl-PL" smtClean="0"/>
              <a:pPr/>
              <a:t>2011-01-06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6D3CF-C632-436A-A17D-B5F20C6E4D3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comb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1385870" cy="6143667"/>
          </a:xfrm>
        </p:spPr>
        <p:txBody>
          <a:bodyPr vert="vert">
            <a:normAutofit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Zaburzenia odżywiania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14744" y="5000636"/>
            <a:ext cx="4857784" cy="142876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mgr Katarzyna </a:t>
            </a:r>
            <a:r>
              <a:rPr lang="pl-PL" sz="2800" dirty="0" err="1" smtClean="0">
                <a:solidFill>
                  <a:schemeClr val="tx1"/>
                </a:solidFill>
              </a:rPr>
              <a:t>Sławecka</a:t>
            </a:r>
            <a:endParaRPr lang="pl-PL" sz="2800" dirty="0" smtClean="0">
              <a:solidFill>
                <a:schemeClr val="tx1"/>
              </a:solidFill>
            </a:endParaRPr>
          </a:p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- psycholog 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asia\Desktop\poradnia\eating desorders photo\images[4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04"/>
            <a:ext cx="3714776" cy="41434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Trochę faktów…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pl-PL" b="1" dirty="0" smtClean="0"/>
              <a:t>Około </a:t>
            </a:r>
            <a:r>
              <a:rPr lang="pl-PL" b="1" dirty="0" smtClean="0">
                <a:solidFill>
                  <a:srgbClr val="FF0000"/>
                </a:solidFill>
              </a:rPr>
              <a:t>95 % </a:t>
            </a:r>
            <a:r>
              <a:rPr lang="pl-PL" b="1" dirty="0" smtClean="0"/>
              <a:t>cierpiących na anoreksję to kobiety. </a:t>
            </a:r>
          </a:p>
          <a:p>
            <a:pPr lvl="0">
              <a:buNone/>
            </a:pPr>
            <a:endParaRPr lang="pl-PL" b="1" dirty="0" smtClean="0"/>
          </a:p>
          <a:p>
            <a:pPr lvl="0">
              <a:buFont typeface="Wingdings" pitchFamily="2" charset="2"/>
              <a:buChar char="Ø"/>
            </a:pPr>
            <a:r>
              <a:rPr lang="pl-PL" b="1" dirty="0" smtClean="0"/>
              <a:t>Rozpoczyna się ona zwykle na początku lub pod koniec wieku dorastania – u </a:t>
            </a:r>
            <a:r>
              <a:rPr lang="pl-PL" b="1" dirty="0" smtClean="0">
                <a:solidFill>
                  <a:srgbClr val="FF0000"/>
                </a:solidFill>
              </a:rPr>
              <a:t>10 %</a:t>
            </a:r>
            <a:r>
              <a:rPr lang="pl-PL" b="1" dirty="0" smtClean="0"/>
              <a:t> chorych początek następuje przed okresem dojrzewania, a w </a:t>
            </a:r>
            <a:r>
              <a:rPr lang="pl-PL" b="1" dirty="0" smtClean="0">
                <a:solidFill>
                  <a:srgbClr val="FF0000"/>
                </a:solidFill>
              </a:rPr>
              <a:t>75%</a:t>
            </a:r>
            <a:r>
              <a:rPr lang="pl-PL" b="1" dirty="0" smtClean="0"/>
              <a:t> przed 25 r. ż.</a:t>
            </a:r>
          </a:p>
          <a:p>
            <a:pPr lvl="0">
              <a:buNone/>
            </a:pPr>
            <a:endParaRPr lang="pl-PL" b="1" dirty="0" smtClean="0"/>
          </a:p>
          <a:p>
            <a:pPr lvl="0">
              <a:buFont typeface="Wingdings" pitchFamily="2" charset="2"/>
              <a:buChar char="Ø"/>
            </a:pPr>
            <a:r>
              <a:rPr lang="pl-PL" b="1" dirty="0" smtClean="0">
                <a:solidFill>
                  <a:srgbClr val="FF0000"/>
                </a:solidFill>
              </a:rPr>
              <a:t>14 – 25 r. ż </a:t>
            </a:r>
            <a:r>
              <a:rPr lang="pl-PL" b="1" dirty="0" smtClean="0"/>
              <a:t>– największe zagrożenie występowania </a:t>
            </a:r>
            <a:r>
              <a:rPr lang="pl-PL" b="1" dirty="0" err="1" smtClean="0"/>
              <a:t>anorexii</a:t>
            </a:r>
            <a:endParaRPr lang="pl-PL" b="1" dirty="0" smtClean="0"/>
          </a:p>
          <a:p>
            <a:pPr lvl="0">
              <a:buFont typeface="Wingdings" pitchFamily="2" charset="2"/>
              <a:buChar char="Ø"/>
            </a:pPr>
            <a:endParaRPr lang="pl-PL" b="1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500042"/>
            <a:ext cx="7239000" cy="5786478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pl-PL" b="1" dirty="0" smtClean="0"/>
              <a:t>W ostatnich latach następuje wzrost</a:t>
            </a:r>
          </a:p>
          <a:p>
            <a:pPr lvl="0">
              <a:buNone/>
            </a:pPr>
            <a:r>
              <a:rPr lang="pl-PL" b="1" dirty="0" smtClean="0"/>
              <a:t>częstości występowania anoreksji (wzrost</a:t>
            </a:r>
          </a:p>
          <a:p>
            <a:pPr lvl="0">
              <a:buNone/>
            </a:pPr>
            <a:r>
              <a:rPr lang="pl-PL" b="1" dirty="0" smtClean="0"/>
              <a:t>populacji wymagającej interwencji</a:t>
            </a:r>
          </a:p>
          <a:p>
            <a:pPr lvl="0">
              <a:buNone/>
            </a:pPr>
            <a:r>
              <a:rPr lang="pl-PL" b="1" dirty="0" smtClean="0"/>
              <a:t>psychiatrycznej; modele i wzorce w</a:t>
            </a:r>
          </a:p>
          <a:p>
            <a:pPr lvl="0">
              <a:buNone/>
            </a:pPr>
            <a:r>
              <a:rPr lang="pl-PL" b="1" dirty="0" smtClean="0"/>
              <a:t>mediach; zaburzona struktura rodzinna np.</a:t>
            </a:r>
          </a:p>
          <a:p>
            <a:pPr lvl="0">
              <a:buNone/>
            </a:pPr>
            <a:r>
              <a:rPr lang="pl-PL" b="1" dirty="0" smtClean="0"/>
              <a:t>trudności separacyjne, dominacja jednego z</a:t>
            </a:r>
          </a:p>
          <a:p>
            <a:pPr lvl="0">
              <a:buNone/>
            </a:pPr>
            <a:r>
              <a:rPr lang="pl-PL" b="1" dirty="0" smtClean="0"/>
              <a:t>rodziców, nadmierne związanie). Szacuje się, że</a:t>
            </a:r>
          </a:p>
          <a:p>
            <a:pPr lvl="0">
              <a:buNone/>
            </a:pPr>
            <a:r>
              <a:rPr lang="pl-PL" b="1" dirty="0" smtClean="0"/>
              <a:t>obecnie cierpi na nią </a:t>
            </a:r>
            <a:r>
              <a:rPr lang="pl-PL" b="1" dirty="0" smtClean="0">
                <a:solidFill>
                  <a:srgbClr val="FF0000"/>
                </a:solidFill>
              </a:rPr>
              <a:t>1 na 100</a:t>
            </a:r>
            <a:r>
              <a:rPr lang="pl-PL" b="1" dirty="0" smtClean="0"/>
              <a:t> kobiet (za:</a:t>
            </a:r>
          </a:p>
          <a:p>
            <a:pPr lvl="0">
              <a:buNone/>
            </a:pPr>
            <a:r>
              <a:rPr lang="pl-PL" b="1" dirty="0" err="1" smtClean="0"/>
              <a:t>Seligman</a:t>
            </a:r>
            <a:r>
              <a:rPr lang="pl-PL" b="1" dirty="0" smtClean="0"/>
              <a:t>, 2001).</a:t>
            </a:r>
          </a:p>
          <a:p>
            <a:pPr lvl="0">
              <a:buNone/>
            </a:pPr>
            <a:endParaRPr lang="pl-PL" b="1" dirty="0" smtClean="0"/>
          </a:p>
          <a:p>
            <a:pPr lvl="0">
              <a:buFont typeface="Wingdings" pitchFamily="2" charset="2"/>
              <a:buChar char="Ø"/>
            </a:pPr>
            <a:r>
              <a:rPr lang="pl-PL" b="1" dirty="0" smtClean="0"/>
              <a:t>Często z anoreksją współwystępują inne</a:t>
            </a:r>
          </a:p>
          <a:p>
            <a:pPr lvl="0">
              <a:buNone/>
            </a:pPr>
            <a:r>
              <a:rPr lang="pl-PL" b="1" dirty="0" smtClean="0"/>
              <a:t>choroby: depresja, zaburzenia obsesyjno –</a:t>
            </a:r>
          </a:p>
          <a:p>
            <a:pPr lvl="0">
              <a:buNone/>
            </a:pPr>
            <a:r>
              <a:rPr lang="pl-PL" b="1" dirty="0" smtClean="0"/>
              <a:t>kompulsywne (natrętne czynności i myśli);</a:t>
            </a:r>
          </a:p>
          <a:p>
            <a:pPr lvl="0">
              <a:buNone/>
            </a:pPr>
            <a:r>
              <a:rPr lang="pl-PL" b="1" dirty="0" smtClean="0"/>
              <a:t>zaburzenia lękowe (zespół lęku napadowego i</a:t>
            </a:r>
          </a:p>
          <a:p>
            <a:pPr lvl="0">
              <a:buNone/>
            </a:pPr>
            <a:r>
              <a:rPr lang="pl-PL" b="1" dirty="0" smtClean="0"/>
              <a:t>uogólniony); uzależnienia do leków i alkoholu.</a:t>
            </a:r>
          </a:p>
          <a:p>
            <a:pPr>
              <a:buFont typeface="Wingdings" pitchFamily="2" charset="2"/>
              <a:buChar char="Ø"/>
            </a:pPr>
            <a:endParaRPr lang="pl-PL" b="1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Kryteria diagnostyczne </a:t>
            </a:r>
            <a:r>
              <a:rPr lang="pl-PL" dirty="0" err="1" smtClean="0">
                <a:solidFill>
                  <a:schemeClr val="tx1"/>
                </a:solidFill>
              </a:rPr>
              <a:t>icd</a:t>
            </a:r>
            <a:r>
              <a:rPr lang="pl-PL" dirty="0" smtClean="0">
                <a:solidFill>
                  <a:schemeClr val="tx1"/>
                </a:solidFill>
              </a:rPr>
              <a:t>– 10: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endParaRPr lang="pl-PL" dirty="0" smtClean="0"/>
          </a:p>
          <a:p>
            <a:pPr lvl="0" algn="just">
              <a:buNone/>
            </a:pPr>
            <a:r>
              <a:rPr lang="pl-PL" b="1" dirty="0" smtClean="0"/>
              <a:t>1.</a:t>
            </a:r>
            <a:r>
              <a:rPr lang="pl-PL" dirty="0" smtClean="0"/>
              <a:t>Zmniejszenie masy ciała, a u dzieci brak przyrostu wagi, prowadzący do masy ciała co najmniej poniżej 15 % od prawidłowej przy danym wieku i wzroście.</a:t>
            </a:r>
          </a:p>
          <a:p>
            <a:pPr lvl="0" algn="just">
              <a:buNone/>
            </a:pPr>
            <a:endParaRPr lang="pl-PL" dirty="0" smtClean="0"/>
          </a:p>
          <a:p>
            <a:pPr algn="just">
              <a:buNone/>
            </a:pPr>
            <a:r>
              <a:rPr lang="pl-PL" b="1" dirty="0" smtClean="0"/>
              <a:t>2.</a:t>
            </a:r>
            <a:r>
              <a:rPr lang="pl-PL" dirty="0" smtClean="0"/>
              <a:t>Postępowanie mające na celu zmniejszenie masy ciała poprzez unikanie „tuczącego” pożywienia.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/>
          <a:lstStyle/>
          <a:p>
            <a:pPr algn="just">
              <a:buNone/>
            </a:pPr>
            <a:r>
              <a:rPr lang="pl-PL" b="1" dirty="0" smtClean="0"/>
              <a:t>3.</a:t>
            </a:r>
            <a:r>
              <a:rPr lang="pl-PL" dirty="0" smtClean="0"/>
              <a:t>Samoocenianie siebie jako osoby otyłej, występowanie zaburzającego strachu przed przytyciem.</a:t>
            </a:r>
          </a:p>
          <a:p>
            <a:pPr algn="just">
              <a:buNone/>
            </a:pPr>
            <a:endParaRPr lang="pl-PL" dirty="0" smtClean="0"/>
          </a:p>
          <a:p>
            <a:pPr lvl="0" algn="just">
              <a:buNone/>
            </a:pPr>
            <a:r>
              <a:rPr lang="pl-PL" b="1" dirty="0" smtClean="0"/>
              <a:t>4.</a:t>
            </a:r>
            <a:r>
              <a:rPr lang="pl-PL" dirty="0" smtClean="0"/>
              <a:t>Obejmujące wiele układów zaburzenia hormonalne, które przejawiają się u kobiet zanikiem miesiączki, a u mężczyzn utrata zainteresowań seksualnych i potencji.</a:t>
            </a:r>
          </a:p>
          <a:p>
            <a:pPr lvl="0" algn="just"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5.</a:t>
            </a:r>
            <a:r>
              <a:rPr lang="pl-PL" dirty="0" smtClean="0"/>
              <a:t>Zaburzenie nie spełnia kryteriów żarłoczności psychicznej. </a:t>
            </a:r>
          </a:p>
          <a:p>
            <a:pPr algn="just">
              <a:buNone/>
            </a:pPr>
            <a:endParaRPr lang="pl-PL" dirty="0" smtClean="0"/>
          </a:p>
          <a:p>
            <a:pPr lvl="0" algn="just"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pl-PL" dirty="0" smtClean="0">
                <a:solidFill>
                  <a:srgbClr val="FF0000"/>
                </a:solidFill>
              </a:rPr>
              <a:t>Jadłowstręt psychiczny </a:t>
            </a:r>
            <a:r>
              <a:rPr lang="pl-PL" dirty="0" smtClean="0"/>
              <a:t>wymaga różnicowania z</a:t>
            </a:r>
          </a:p>
          <a:p>
            <a:pPr lvl="0" algn="just">
              <a:buNone/>
            </a:pPr>
            <a:r>
              <a:rPr lang="pl-PL" dirty="0" smtClean="0"/>
              <a:t>innymi przyczynami obniżonego łaknienia jak:</a:t>
            </a:r>
          </a:p>
          <a:p>
            <a:pPr lvl="0" algn="just">
              <a:buFont typeface="Wingdings" pitchFamily="2" charset="2"/>
              <a:buChar char="v"/>
            </a:pPr>
            <a:r>
              <a:rPr lang="pl-PL" dirty="0" smtClean="0"/>
              <a:t>zaburzenia depresyjne, </a:t>
            </a:r>
          </a:p>
          <a:p>
            <a:pPr lvl="0" algn="just">
              <a:buFont typeface="Wingdings" pitchFamily="2" charset="2"/>
              <a:buChar char="v"/>
            </a:pPr>
            <a:r>
              <a:rPr lang="pl-PL" dirty="0" smtClean="0"/>
              <a:t>schizofrenia reaktywna, </a:t>
            </a: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zespoły czynnościowe z kręgu nerwic (zespoły lękowe, zespół stresu pourazowego), </a:t>
            </a:r>
          </a:p>
          <a:p>
            <a:pPr lvl="0" algn="just">
              <a:buFont typeface="Wingdings" pitchFamily="2" charset="2"/>
              <a:buChar char="v"/>
            </a:pPr>
            <a:r>
              <a:rPr lang="pl-PL" dirty="0" smtClean="0"/>
              <a:t>używanie substancji psychoaktywnych,</a:t>
            </a:r>
          </a:p>
          <a:p>
            <a:pPr lvl="0" algn="just">
              <a:buFont typeface="Wingdings" pitchFamily="2" charset="2"/>
              <a:buChar char="v"/>
            </a:pPr>
            <a:r>
              <a:rPr lang="pl-PL" dirty="0" smtClean="0"/>
              <a:t>zaburzenia tarczycy, </a:t>
            </a:r>
          </a:p>
          <a:p>
            <a:pPr lvl="0" algn="just">
              <a:buFont typeface="Wingdings" pitchFamily="2" charset="2"/>
              <a:buChar char="v"/>
            </a:pPr>
            <a:r>
              <a:rPr lang="pl-PL" dirty="0" smtClean="0"/>
              <a:t>stany zapalne żołądka i jelit, </a:t>
            </a:r>
          </a:p>
          <a:p>
            <a:pPr lvl="0" algn="just">
              <a:buFont typeface="Wingdings" pitchFamily="2" charset="2"/>
              <a:buChar char="v"/>
            </a:pPr>
            <a:r>
              <a:rPr lang="pl-PL" dirty="0" smtClean="0"/>
              <a:t>zapalenia wątroby,</a:t>
            </a:r>
          </a:p>
          <a:p>
            <a:pPr lvl="0" algn="just">
              <a:buFont typeface="Wingdings" pitchFamily="2" charset="2"/>
              <a:buChar char="v"/>
            </a:pPr>
            <a:r>
              <a:rPr lang="pl-PL" dirty="0" smtClean="0"/>
              <a:t>choroby nowotworowe.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39000" cy="78581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etiologia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1435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3074" name="Picture 2" descr="C:\Users\Kasia\Desktop\poradnia\eating desorders photo\EatingDisorder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5715040" cy="428628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/>
          <a:lstStyle/>
          <a:p>
            <a:pPr algn="ctr">
              <a:buNone/>
            </a:pPr>
            <a:r>
              <a:rPr lang="pl-PL" b="1" u="sng" dirty="0" smtClean="0">
                <a:solidFill>
                  <a:srgbClr val="FF0000"/>
                </a:solidFill>
              </a:rPr>
              <a:t>Czynniki osobowościowe:</a:t>
            </a:r>
          </a:p>
          <a:p>
            <a:pPr algn="ctr">
              <a:buNone/>
            </a:pPr>
            <a:endParaRPr lang="pl-PL" b="1" u="sng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pl-PL" b="1" dirty="0" smtClean="0"/>
              <a:t>perfekcjonizm ze skłonnością do zachowań obsesyjno – kompulsywnych;</a:t>
            </a:r>
          </a:p>
          <a:p>
            <a:pPr lvl="0">
              <a:buNone/>
            </a:pPr>
            <a:endParaRPr lang="pl-PL" b="1" dirty="0" smtClean="0"/>
          </a:p>
          <a:p>
            <a:pPr lvl="0">
              <a:buFont typeface="Wingdings" pitchFamily="2" charset="2"/>
              <a:buChar char="v"/>
            </a:pPr>
            <a:r>
              <a:rPr lang="pl-PL" b="1" dirty="0" smtClean="0"/>
              <a:t>nierealistyczny, zniekształcony obraz ciała;</a:t>
            </a:r>
          </a:p>
          <a:p>
            <a:pPr lvl="0">
              <a:buNone/>
            </a:pPr>
            <a:endParaRPr lang="pl-PL" b="1" dirty="0" smtClean="0"/>
          </a:p>
          <a:p>
            <a:pPr lvl="0">
              <a:buFont typeface="Wingdings" pitchFamily="2" charset="2"/>
              <a:buChar char="v"/>
            </a:pPr>
            <a:r>
              <a:rPr lang="pl-PL" b="1" dirty="0" smtClean="0"/>
              <a:t>brak poczucia efektywności własnego działania;</a:t>
            </a:r>
          </a:p>
          <a:p>
            <a:pPr lvl="0">
              <a:buNone/>
            </a:pPr>
            <a:endParaRPr lang="pl-PL" b="1" dirty="0" smtClean="0"/>
          </a:p>
          <a:p>
            <a:pPr lvl="0">
              <a:buFont typeface="Wingdings" pitchFamily="2" charset="2"/>
              <a:buChar char="v"/>
            </a:pPr>
            <a:r>
              <a:rPr lang="pl-PL" b="1" dirty="0" smtClean="0"/>
              <a:t>nadmierny samokrytycyzm;</a:t>
            </a:r>
            <a:endParaRPr lang="pl-PL" b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pl-PL" dirty="0" smtClean="0"/>
              <a:t>wysoki poziom aspiracji, niezależny od realnych możliwości; wygórowana potrzeba sukcesu i kontroli;</a:t>
            </a:r>
          </a:p>
          <a:p>
            <a:pPr lvl="0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chwiejność emocjonalna, tendencje depresyjne;</a:t>
            </a:r>
          </a:p>
          <a:p>
            <a:pPr lvl="0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wysoki poziom tłumionej agresji; </a:t>
            </a:r>
          </a:p>
          <a:p>
            <a:pPr lvl="0">
              <a:buFont typeface="Wingdings" pitchFamily="2" charset="2"/>
              <a:buChar char="v"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trudności w nawiązywaniu relacji i unikanie kontaktów społecznych;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osobowość o cechach </a:t>
            </a:r>
            <a:r>
              <a:rPr lang="pl-PL" dirty="0" err="1" smtClean="0"/>
              <a:t>histrionicznych</a:t>
            </a:r>
            <a:r>
              <a:rPr lang="pl-PL" dirty="0" smtClean="0"/>
              <a:t>.</a:t>
            </a:r>
          </a:p>
          <a:p>
            <a:pPr lvl="0">
              <a:buFont typeface="Wingdings" pitchFamily="2" charset="2"/>
              <a:buChar char="v"/>
            </a:pPr>
            <a:endParaRPr lang="pl-PL" dirty="0" smtClean="0"/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/>
          <a:lstStyle/>
          <a:p>
            <a:pPr algn="ctr">
              <a:buNone/>
            </a:pPr>
            <a:r>
              <a:rPr lang="pl-PL" b="1" u="sng" dirty="0" smtClean="0">
                <a:solidFill>
                  <a:srgbClr val="FF0000"/>
                </a:solidFill>
              </a:rPr>
              <a:t>Czynniki biologiczne:</a:t>
            </a:r>
            <a:endParaRPr lang="pl-PL" u="sng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nieprawidłowa aktywność neuroprzekaźników;</a:t>
            </a:r>
          </a:p>
          <a:p>
            <a:pPr lvl="0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zaburzenia hormonalne w osi podwzgórze – przysadka – nadnercza (w efekcie zanik cyklu miesiączkowego).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b="1" u="sng" dirty="0" smtClean="0">
                <a:solidFill>
                  <a:srgbClr val="FF0000"/>
                </a:solidFill>
              </a:rPr>
              <a:t>Czynniki rodzinne:</a:t>
            </a:r>
          </a:p>
          <a:p>
            <a:pPr algn="ctr">
              <a:buNone/>
            </a:pPr>
            <a:endParaRPr lang="pl-PL" b="1" u="sng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nieprawidłowości relacji w systemie rodzinnym:</a:t>
            </a:r>
          </a:p>
          <a:p>
            <a:pPr lvl="0">
              <a:buNone/>
            </a:pPr>
            <a:r>
              <a:rPr lang="pl-PL" dirty="0" smtClean="0"/>
              <a:t>relacji między rodzicami oraz osobą chorą i</a:t>
            </a:r>
          </a:p>
          <a:p>
            <a:pPr lvl="0">
              <a:buNone/>
            </a:pPr>
            <a:r>
              <a:rPr lang="pl-PL" dirty="0" smtClean="0"/>
              <a:t>każdym z rodziców z osobna (</a:t>
            </a:r>
            <a:r>
              <a:rPr lang="pl-PL" dirty="0" err="1" smtClean="0"/>
              <a:t>Minuchin</a:t>
            </a:r>
            <a:r>
              <a:rPr lang="pl-PL" dirty="0" smtClean="0"/>
              <a:t>):</a:t>
            </a:r>
          </a:p>
          <a:p>
            <a:pPr lvl="0">
              <a:buNone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u="sng" dirty="0" smtClean="0"/>
              <a:t>uwikłanie:</a:t>
            </a:r>
            <a:r>
              <a:rPr lang="pl-PL" dirty="0" smtClean="0"/>
              <a:t> zatarcie granic wewnątrzrodzinnych,</a:t>
            </a:r>
          </a:p>
          <a:p>
            <a:pPr>
              <a:buNone/>
            </a:pPr>
            <a:r>
              <a:rPr lang="pl-PL" dirty="0" smtClean="0"/>
              <a:t>brak prywatności, wkraczanie we własne działania,</a:t>
            </a:r>
          </a:p>
          <a:p>
            <a:pPr>
              <a:buNone/>
            </a:pPr>
            <a:r>
              <a:rPr lang="pl-PL" dirty="0" smtClean="0"/>
              <a:t>uczucia; słabe granice podsystemu rodzicielskiego;</a:t>
            </a:r>
          </a:p>
          <a:p>
            <a:pPr>
              <a:buFont typeface="Wingdings" pitchFamily="2" charset="2"/>
              <a:buChar char="Ø"/>
            </a:pPr>
            <a:r>
              <a:rPr lang="pl-PL" u="sng" dirty="0" smtClean="0"/>
              <a:t>sztywność relacji wewnątrzrodzinnych</a:t>
            </a:r>
            <a:r>
              <a:rPr lang="pl-PL" dirty="0" smtClean="0"/>
              <a:t>, brak</a:t>
            </a:r>
          </a:p>
          <a:p>
            <a:pPr>
              <a:buNone/>
            </a:pPr>
            <a:r>
              <a:rPr lang="pl-PL" dirty="0" smtClean="0"/>
              <a:t>sposobu na rozwiązywanie konfliktów</a:t>
            </a:r>
          </a:p>
          <a:p>
            <a:pPr>
              <a:buNone/>
            </a:pPr>
            <a:r>
              <a:rPr lang="pl-PL" dirty="0" smtClean="0"/>
              <a:t>(zaprzeczanie istnieniu konfliktów, unikanie</a:t>
            </a:r>
          </a:p>
          <a:p>
            <a:pPr>
              <a:buNone/>
            </a:pPr>
            <a:r>
              <a:rPr lang="pl-PL" dirty="0" smtClean="0"/>
              <a:t>konfrontacji z problemem), </a:t>
            </a:r>
          </a:p>
          <a:p>
            <a:pPr lvl="0">
              <a:buFont typeface="Arial" pitchFamily="34" charset="0"/>
              <a:buChar char="•"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214422"/>
            <a:ext cx="7239000" cy="450059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4400" b="1" dirty="0" smtClean="0"/>
              <a:t>„…Jedzenie wiąże się z</a:t>
            </a:r>
          </a:p>
          <a:p>
            <a:pPr>
              <a:buNone/>
            </a:pPr>
            <a:r>
              <a:rPr lang="pl-PL" sz="4400" b="1" dirty="0" smtClean="0"/>
              <a:t>brzemieniem psychicznym</a:t>
            </a:r>
          </a:p>
          <a:p>
            <a:pPr>
              <a:buNone/>
            </a:pPr>
            <a:r>
              <a:rPr lang="pl-PL" sz="4400" b="1" dirty="0" smtClean="0"/>
              <a:t>daleko cięższym od</a:t>
            </a:r>
          </a:p>
          <a:p>
            <a:pPr>
              <a:buNone/>
            </a:pPr>
            <a:r>
              <a:rPr lang="pl-PL" sz="4400" b="1" dirty="0" smtClean="0"/>
              <a:t>wszystkiego, co można</a:t>
            </a:r>
          </a:p>
          <a:p>
            <a:pPr>
              <a:buNone/>
            </a:pPr>
            <a:r>
              <a:rPr lang="pl-PL" sz="4400" b="1" dirty="0" smtClean="0"/>
              <a:t>zmierzyć w kaloriach lub</a:t>
            </a:r>
          </a:p>
          <a:p>
            <a:pPr>
              <a:buNone/>
            </a:pPr>
            <a:r>
              <a:rPr lang="pl-PL" sz="4400" b="1" dirty="0" smtClean="0"/>
              <a:t>gramach…”</a:t>
            </a:r>
          </a:p>
          <a:p>
            <a:pPr algn="r">
              <a:buNone/>
            </a:pPr>
            <a:r>
              <a:rPr lang="pl-PL" sz="2800" b="1" dirty="0" smtClean="0">
                <a:cs typeface="Times New Roman" pitchFamily="18" charset="0"/>
              </a:rPr>
              <a:t>&lt;</a:t>
            </a:r>
            <a:r>
              <a:rPr lang="pl-PL" sz="2800" b="1" dirty="0" err="1" smtClean="0">
                <a:cs typeface="Times New Roman" pitchFamily="18" charset="0"/>
              </a:rPr>
              <a:t>Janet</a:t>
            </a:r>
            <a:r>
              <a:rPr lang="pl-PL" sz="2800" b="1" dirty="0" smtClean="0">
                <a:cs typeface="Times New Roman" pitchFamily="18" charset="0"/>
              </a:rPr>
              <a:t> </a:t>
            </a:r>
            <a:r>
              <a:rPr lang="pl-PL" sz="2800" b="1" dirty="0" err="1" smtClean="0">
                <a:cs typeface="Times New Roman" pitchFamily="18" charset="0"/>
              </a:rPr>
              <a:t>Greeson</a:t>
            </a:r>
            <a:r>
              <a:rPr lang="pl-PL" sz="2800" b="1" dirty="0" smtClean="0">
                <a:cs typeface="Times New Roman" pitchFamily="18" charset="0"/>
              </a:rPr>
              <a:t>&gt;</a:t>
            </a:r>
          </a:p>
          <a:p>
            <a:pPr algn="just">
              <a:buNone/>
            </a:pPr>
            <a:endParaRPr lang="pl-PL" sz="4400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0079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endParaRPr lang="pl-PL" dirty="0" smtClean="0"/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posługiwanie się w relacjach rodzice –</a:t>
            </a:r>
          </a:p>
          <a:p>
            <a:pPr lvl="0">
              <a:buNone/>
            </a:pPr>
            <a:r>
              <a:rPr lang="pl-PL" dirty="0" smtClean="0"/>
              <a:t>dziecko </a:t>
            </a:r>
            <a:r>
              <a:rPr lang="pl-PL" u="sng" dirty="0" smtClean="0"/>
              <a:t>nadmiernym wiązaniem</a:t>
            </a:r>
            <a:r>
              <a:rPr lang="pl-PL" dirty="0" smtClean="0"/>
              <a:t>, blokowanie</a:t>
            </a:r>
          </a:p>
          <a:p>
            <a:pPr lvl="0">
              <a:buNone/>
            </a:pPr>
            <a:r>
              <a:rPr lang="pl-PL" dirty="0" smtClean="0"/>
              <a:t>procesu uzyskiwania autonomii przez</a:t>
            </a:r>
          </a:p>
          <a:p>
            <a:pPr lvl="0">
              <a:buNone/>
            </a:pPr>
            <a:r>
              <a:rPr lang="pl-PL" dirty="0" smtClean="0"/>
              <a:t>potencjalną pacjentkę (odchudzanie hamuje</a:t>
            </a:r>
          </a:p>
          <a:p>
            <a:pPr lvl="0">
              <a:buNone/>
            </a:pPr>
            <a:r>
              <a:rPr lang="pl-PL" dirty="0" smtClean="0"/>
              <a:t>wtedy rozwój i pozwala unikać konfliktów</a:t>
            </a:r>
          </a:p>
          <a:p>
            <a:pPr lvl="0">
              <a:buNone/>
            </a:pPr>
            <a:r>
              <a:rPr lang="pl-PL" dirty="0" smtClean="0"/>
              <a:t>rodzinnych związanych z dojrzewaniem);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rozbudzanie nadmiernych aspiracji u</a:t>
            </a:r>
          </a:p>
          <a:p>
            <a:pPr lvl="0">
              <a:buNone/>
            </a:pPr>
            <a:r>
              <a:rPr lang="pl-PL" dirty="0" smtClean="0"/>
              <a:t>dziecka;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dominująca matka oraz bierny, wycofujący</a:t>
            </a:r>
          </a:p>
          <a:p>
            <a:pPr lvl="0">
              <a:buNone/>
            </a:pPr>
            <a:r>
              <a:rPr lang="pl-PL" dirty="0" smtClean="0"/>
              <a:t>się ojciec;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nadopiekuńczość rodziców, tłumienie agresji.</a:t>
            </a: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b="1" u="sng" dirty="0" smtClean="0">
                <a:solidFill>
                  <a:srgbClr val="FF0000"/>
                </a:solidFill>
              </a:rPr>
              <a:t>Czynniki społeczno – kulturowe:</a:t>
            </a:r>
          </a:p>
          <a:p>
            <a:pPr>
              <a:buNone/>
            </a:pPr>
            <a:r>
              <a:rPr lang="pl-PL" b="1" u="sng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/>
              <a:t>kształtowanie nawyków dietetycznych oraz</a:t>
            </a:r>
          </a:p>
          <a:p>
            <a:pPr>
              <a:buNone/>
            </a:pPr>
            <a:r>
              <a:rPr lang="pl-PL" b="1" dirty="0" smtClean="0"/>
              <a:t>promowanie modelu urody opartego na</a:t>
            </a:r>
          </a:p>
          <a:p>
            <a:pPr>
              <a:buNone/>
            </a:pPr>
            <a:r>
              <a:rPr lang="pl-PL" b="1" dirty="0" smtClean="0"/>
              <a:t>szczupłej, wysportowanej sylwetce kojarzonej</a:t>
            </a:r>
          </a:p>
          <a:p>
            <a:pPr>
              <a:buNone/>
            </a:pPr>
            <a:r>
              <a:rPr lang="pl-PL" b="1" dirty="0" smtClean="0"/>
              <a:t>z łatwością osiągnięcia sukcesu życiowego</a:t>
            </a:r>
          </a:p>
          <a:p>
            <a:pPr>
              <a:buNone/>
            </a:pPr>
            <a:r>
              <a:rPr lang="pl-PL" b="1" dirty="0" smtClean="0"/>
              <a:t>lepszej wydolności fizycznej i umysłowej (</a:t>
            </a:r>
            <a:r>
              <a:rPr lang="pl-PL" b="1" dirty="0" smtClean="0">
                <a:solidFill>
                  <a:srgbClr val="FF0000"/>
                </a:solidFill>
              </a:rPr>
              <a:t>rola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mediów!</a:t>
            </a:r>
            <a:r>
              <a:rPr lang="pl-PL" b="1" dirty="0" smtClean="0"/>
              <a:t>);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/>
              <a:t>zmiana stereotypu funkcjonowania kobiet,</a:t>
            </a:r>
          </a:p>
          <a:p>
            <a:pPr>
              <a:buNone/>
            </a:pPr>
            <a:r>
              <a:rPr lang="pl-PL" b="1" dirty="0" smtClean="0"/>
              <a:t>związana z większą samodzielnością, realizacją</a:t>
            </a:r>
          </a:p>
          <a:p>
            <a:pPr>
              <a:buNone/>
            </a:pPr>
            <a:r>
              <a:rPr lang="pl-PL" b="1" dirty="0" smtClean="0"/>
              <a:t>ambicji zawodowych przy jednoczesnej próbie</a:t>
            </a:r>
          </a:p>
          <a:p>
            <a:pPr>
              <a:buNone/>
            </a:pPr>
            <a:r>
              <a:rPr lang="pl-PL" b="1" dirty="0" smtClean="0"/>
              <a:t>zachowania tradycyjnych cech kobiecości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SYGNAŁY OSTRZEGAWCZE !!!: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357850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None/>
            </a:pPr>
            <a:r>
              <a:rPr lang="pl-PL" sz="2800" b="1" dirty="0" smtClean="0">
                <a:solidFill>
                  <a:srgbClr val="0070C0"/>
                </a:solidFill>
              </a:rPr>
              <a:t>1. </a:t>
            </a:r>
            <a:r>
              <a:rPr lang="pl-PL" sz="2800" b="1" u="sng" dirty="0" smtClean="0">
                <a:solidFill>
                  <a:srgbClr val="0070C0"/>
                </a:solidFill>
              </a:rPr>
              <a:t>Postawa osoby w stosunku do jedzenia i masy</a:t>
            </a:r>
          </a:p>
          <a:p>
            <a:pPr marL="514350" lvl="0" indent="-514350">
              <a:buNone/>
            </a:pPr>
            <a:r>
              <a:rPr lang="pl-PL" sz="2800" b="1" u="sng" dirty="0" smtClean="0">
                <a:solidFill>
                  <a:srgbClr val="0070C0"/>
                </a:solidFill>
              </a:rPr>
              <a:t>ciała:</a:t>
            </a:r>
            <a:r>
              <a:rPr lang="pl-PL" sz="2800" u="sng" dirty="0" smtClean="0">
                <a:solidFill>
                  <a:srgbClr val="0070C0"/>
                </a:solidFill>
              </a:rPr>
              <a:t> 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sz="2800" dirty="0" smtClean="0"/>
              <a:t>nadmierne zainteresowanie kwestią wagi, jedzenia i diet odchudzających; 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sz="2800" dirty="0" smtClean="0"/>
              <a:t>odmawianie uczestniczenia we wspólnych posiłkach przez tłumaczenie się brakiem apetytu czy wcześniejszym spożyciem posiłku;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sz="2800" dirty="0" smtClean="0"/>
              <a:t>częste, czasem nawet występujące po każdym posiłku, ważenie się; 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sz="2800" dirty="0" smtClean="0"/>
              <a:t>nieustanne krytyczne uwagi na temat swojej sylwetki, mimo widocznej nadmiernej szczupłości; 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sz="2800" dirty="0" smtClean="0"/>
              <a:t>okresowe odmawianie jedzenia, głodówki; 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sz="2800" dirty="0" smtClean="0"/>
              <a:t>częste wykonywanie intensywnych ćwiczeń fizycznych; 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sz="2800" dirty="0" smtClean="0"/>
              <a:t>zażywanie środków odwadniających lub przeczyszczających;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 lnSpcReduction="10000"/>
          </a:bodyPr>
          <a:lstStyle/>
          <a:p>
            <a:pPr marL="514350" lvl="0" indent="-514350">
              <a:buNone/>
            </a:pPr>
            <a:r>
              <a:rPr lang="pl-PL" b="1" dirty="0" smtClean="0">
                <a:solidFill>
                  <a:srgbClr val="0070C0"/>
                </a:solidFill>
              </a:rPr>
              <a:t>2. </a:t>
            </a:r>
            <a:r>
              <a:rPr lang="pl-PL" b="1" u="sng" dirty="0" smtClean="0">
                <a:solidFill>
                  <a:srgbClr val="0070C0"/>
                </a:solidFill>
              </a:rPr>
              <a:t>Zmiany w wyglądzie zewnętrznym: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dirty="0" smtClean="0"/>
              <a:t>nadmierny spadek masy ciała; 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dirty="0" smtClean="0"/>
              <a:t>wypadanie włosów lub ich suchość lub łamliwość;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dirty="0" smtClean="0"/>
              <a:t>charakterystyczny meszek na skórze.</a:t>
            </a:r>
          </a:p>
          <a:p>
            <a:pPr marL="514350" lvl="0" indent="-514350">
              <a:buNone/>
            </a:pPr>
            <a:endParaRPr lang="pl-PL" dirty="0" smtClean="0"/>
          </a:p>
          <a:p>
            <a:pPr marL="514350" lvl="0" indent="-514350">
              <a:buNone/>
            </a:pPr>
            <a:r>
              <a:rPr lang="pl-PL" b="1" dirty="0" smtClean="0">
                <a:solidFill>
                  <a:srgbClr val="0070C0"/>
                </a:solidFill>
              </a:rPr>
              <a:t>3. </a:t>
            </a:r>
            <a:r>
              <a:rPr lang="pl-PL" b="1" u="sng" dirty="0" smtClean="0">
                <a:solidFill>
                  <a:srgbClr val="0070C0"/>
                </a:solidFill>
              </a:rPr>
              <a:t>Inne zmiany w zachowaniu osoby</a:t>
            </a:r>
          </a:p>
          <a:p>
            <a:pPr marL="514350" lvl="0" indent="-514350">
              <a:buNone/>
            </a:pPr>
            <a:r>
              <a:rPr lang="pl-PL" b="1" u="sng" dirty="0" smtClean="0">
                <a:solidFill>
                  <a:srgbClr val="0070C0"/>
                </a:solidFill>
              </a:rPr>
              <a:t>wynikające z zaburzeń funkcjonowania</a:t>
            </a:r>
          </a:p>
          <a:p>
            <a:pPr marL="514350" lvl="0" indent="-514350">
              <a:buNone/>
            </a:pPr>
            <a:r>
              <a:rPr lang="pl-PL" b="1" u="sng" dirty="0" smtClean="0">
                <a:solidFill>
                  <a:srgbClr val="0070C0"/>
                </a:solidFill>
              </a:rPr>
              <a:t>niedożywionego organizmu:</a:t>
            </a:r>
          </a:p>
          <a:p>
            <a:pPr lvl="0">
              <a:buFont typeface="Wingdings" pitchFamily="2" charset="2"/>
              <a:buChar char="§"/>
            </a:pPr>
            <a:r>
              <a:rPr lang="pl-PL" dirty="0" smtClean="0"/>
              <a:t>skargi na uczucie zimna; </a:t>
            </a:r>
          </a:p>
          <a:p>
            <a:pPr lvl="0">
              <a:buFont typeface="Wingdings" pitchFamily="2" charset="2"/>
              <a:buChar char="§"/>
            </a:pPr>
            <a:r>
              <a:rPr lang="pl-PL" dirty="0" smtClean="0"/>
              <a:t>skargi na zawroty głowy, bóle brzucha;</a:t>
            </a:r>
          </a:p>
          <a:p>
            <a:pPr lvl="0">
              <a:buFont typeface="Wingdings" pitchFamily="2" charset="2"/>
              <a:buChar char="§"/>
            </a:pPr>
            <a:r>
              <a:rPr lang="pl-PL" dirty="0" smtClean="0"/>
              <a:t>omdlenia; </a:t>
            </a:r>
          </a:p>
          <a:p>
            <a:pPr lvl="0">
              <a:buFont typeface="Wingdings" pitchFamily="2" charset="2"/>
              <a:buChar char="§"/>
            </a:pPr>
            <a:r>
              <a:rPr lang="pl-PL" dirty="0" smtClean="0"/>
              <a:t>zatrzymanie miesiączki;</a:t>
            </a:r>
          </a:p>
          <a:p>
            <a:pPr lvl="0">
              <a:buFont typeface="Wingdings" pitchFamily="2" charset="2"/>
              <a:buChar char="§"/>
            </a:pPr>
            <a:r>
              <a:rPr lang="pl-PL" dirty="0" smtClean="0"/>
              <a:t>uczucie ciężkości w żołądku po jedzeniu.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928694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Przebieg kliniczny: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098" name="Picture 2" descr="C:\Users\Kasia\Desktop\poradnia\eating desorders photo\500_1206123131_bulimia_istock_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286412" cy="35718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sia\Desktop\poradnia\eating desorders photo\a05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6572296" cy="624205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  <a:effectLst>
            <a:softEdge rad="1270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sia\Desktop\poradnia\eating desorders photo\yoga-and-eating-disorder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500990" cy="5072098"/>
          </a:xfrm>
          <a:prstGeom prst="rect">
            <a:avLst/>
          </a:prstGeom>
          <a:noFill/>
          <a:effectLst>
            <a:softEdge rad="3175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sia\Desktop\poradnia\eating desorders photo\a03.thumbnail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00042"/>
            <a:ext cx="2179269" cy="6072230"/>
          </a:xfrm>
          <a:prstGeom prst="rect">
            <a:avLst/>
          </a:prstGeom>
          <a:noFill/>
          <a:ln w="76200">
            <a:solidFill>
              <a:schemeClr val="tx1"/>
            </a:solidFill>
            <a:prstDash val="solid"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7171" name="Picture 3" descr="C:\Users\Kasia\Desktop\poradnia\eating desorders photo\nwaz_01_img003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3214710" cy="4822065"/>
          </a:xfrm>
          <a:prstGeom prst="rect">
            <a:avLst/>
          </a:prstGeom>
          <a:noFill/>
          <a:ln w="76200">
            <a:solidFill>
              <a:schemeClr val="tx1"/>
            </a:solidFill>
            <a:prstDash val="solid"/>
          </a:ln>
          <a:effectLst>
            <a:softEdge rad="317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7172" name="Picture 4" descr="C:\Users\Kasia\Desktop\poradnia\eating desorders photo\eating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0"/>
            <a:ext cx="3736745" cy="4643471"/>
          </a:xfrm>
          <a:prstGeom prst="rect">
            <a:avLst/>
          </a:prstGeom>
          <a:noFill/>
          <a:ln w="76200">
            <a:solidFill>
              <a:schemeClr val="tx1"/>
            </a:solidFill>
            <a:prstDash val="solid"/>
          </a:ln>
          <a:effectLst>
            <a:softEdge rad="127000"/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239000" cy="1143008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tx1"/>
                </a:solidFill>
              </a:rPr>
              <a:t>Leczenie i pomoc:</a:t>
            </a:r>
            <a:endParaRPr lang="pl-PL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239000" cy="1000132"/>
          </a:xfrm>
        </p:spPr>
        <p:txBody>
          <a:bodyPr/>
          <a:lstStyle/>
          <a:p>
            <a:pPr algn="ctr"/>
            <a:r>
              <a:rPr lang="pl-PL" b="0" dirty="0" smtClean="0">
                <a:solidFill>
                  <a:schemeClr val="tx1"/>
                </a:solidFill>
              </a:rPr>
              <a:t>O czym będzie ???</a:t>
            </a:r>
            <a:endParaRPr lang="pl-PL" b="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571744"/>
            <a:ext cx="7239000" cy="3357586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pl-PL" sz="3200" dirty="0" smtClean="0"/>
              <a:t>Klasyfikacja zaburzeń odżywiania</a:t>
            </a:r>
          </a:p>
          <a:p>
            <a:pPr marL="514350" indent="-514350" algn="just">
              <a:buAutoNum type="arabicPeriod"/>
            </a:pPr>
            <a:r>
              <a:rPr lang="pl-PL" sz="3200" dirty="0" smtClean="0"/>
              <a:t>Przyczyny zaburzeń odżywiania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Charakterystyka poszczególnych zaburzeń odżywiania</a:t>
            </a:r>
          </a:p>
          <a:p>
            <a:pPr marL="514350" indent="-514350">
              <a:buAutoNum type="arabicPeriod"/>
            </a:pPr>
            <a:r>
              <a:rPr lang="pl-PL" sz="3200" dirty="0" smtClean="0"/>
              <a:t>Leczenie i pomoc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Proces leczenia jadłowstrętu według zaleceń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APA powinien składać się z następujących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elementów:</a:t>
            </a:r>
          </a:p>
          <a:p>
            <a:pPr lvl="0">
              <a:buNone/>
            </a:pPr>
            <a:r>
              <a:rPr lang="pl-PL" dirty="0" smtClean="0"/>
              <a:t>1. Uzyskanie przyrostu masy ciała.</a:t>
            </a:r>
          </a:p>
          <a:p>
            <a:pPr lvl="0">
              <a:buNone/>
            </a:pPr>
            <a:r>
              <a:rPr lang="pl-PL" dirty="0" smtClean="0"/>
              <a:t>2. Leczenie powikłań somatycznych.</a:t>
            </a:r>
          </a:p>
          <a:p>
            <a:pPr lvl="0">
              <a:buNone/>
            </a:pPr>
            <a:r>
              <a:rPr lang="pl-PL" dirty="0" smtClean="0"/>
              <a:t>3. Utrwalanie motywacji do leczenia.</a:t>
            </a:r>
          </a:p>
          <a:p>
            <a:pPr lvl="0">
              <a:buNone/>
            </a:pPr>
            <a:r>
              <a:rPr lang="pl-PL" dirty="0" smtClean="0"/>
              <a:t>4. Edukacja w zakresie odżywiania.</a:t>
            </a:r>
          </a:p>
          <a:p>
            <a:pPr lvl="0">
              <a:buNone/>
            </a:pPr>
            <a:r>
              <a:rPr lang="pl-PL" dirty="0" smtClean="0"/>
              <a:t>5. Korekta zachowań związanych  jedzeniem.</a:t>
            </a:r>
          </a:p>
          <a:p>
            <a:pPr lvl="0">
              <a:buNone/>
            </a:pPr>
            <a:r>
              <a:rPr lang="pl-PL" dirty="0" smtClean="0"/>
              <a:t>6. Korekta objawów psychopatologicznych – zaburzeń samooceny, obrazu ciała, zaburzeń nastroju.</a:t>
            </a:r>
          </a:p>
          <a:p>
            <a:pPr lvl="0">
              <a:buNone/>
            </a:pPr>
            <a:r>
              <a:rPr lang="pl-PL" dirty="0" smtClean="0"/>
              <a:t>7. Wsparcie lub terapia rodziny.</a:t>
            </a:r>
          </a:p>
          <a:p>
            <a:pPr>
              <a:buNone/>
            </a:pPr>
            <a:r>
              <a:rPr lang="pl-PL" dirty="0" smtClean="0"/>
              <a:t>8. Zapobieganie nawrotom.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24875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Statystyka…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571612"/>
            <a:ext cx="7239000" cy="484632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pl-PL" b="1" dirty="0" smtClean="0">
                <a:solidFill>
                  <a:srgbClr val="FF0000"/>
                </a:solidFill>
              </a:rPr>
              <a:t>18 %  - 20 % </a:t>
            </a:r>
            <a:r>
              <a:rPr lang="pl-PL" dirty="0" smtClean="0"/>
              <a:t>chorych na anoreksję umiera</a:t>
            </a:r>
          </a:p>
          <a:p>
            <a:pPr lvl="0">
              <a:buNone/>
            </a:pPr>
            <a:r>
              <a:rPr lang="pl-PL" dirty="0" smtClean="0"/>
              <a:t>(najwyższy wskaźnik we wszystkich chorobach</a:t>
            </a:r>
          </a:p>
          <a:p>
            <a:pPr lvl="0">
              <a:buNone/>
            </a:pPr>
            <a:r>
              <a:rPr lang="pl-PL" dirty="0" smtClean="0"/>
              <a:t>psychicznych) – pęknięcie przełyku; ustanie</a:t>
            </a:r>
          </a:p>
          <a:p>
            <a:pPr lvl="0">
              <a:buNone/>
            </a:pPr>
            <a:r>
              <a:rPr lang="pl-PL" dirty="0" smtClean="0"/>
              <a:t>pracy serca; depresja i próby samobójcze;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Zaledwie u </a:t>
            </a:r>
            <a:r>
              <a:rPr lang="pl-PL" b="1" dirty="0" smtClean="0">
                <a:solidFill>
                  <a:srgbClr val="FF0000"/>
                </a:solidFill>
              </a:rPr>
              <a:t>¼ chorych </a:t>
            </a:r>
            <a:r>
              <a:rPr lang="pl-PL" dirty="0" smtClean="0"/>
              <a:t>stan zdrowia i wgląd w</a:t>
            </a:r>
          </a:p>
          <a:p>
            <a:pPr lvl="0">
              <a:buNone/>
            </a:pPr>
            <a:r>
              <a:rPr lang="pl-PL" dirty="0" smtClean="0"/>
              <a:t>swoje zachowanie poprawia się na tyle, że nie</a:t>
            </a:r>
          </a:p>
          <a:p>
            <a:pPr lvl="0">
              <a:buNone/>
            </a:pPr>
            <a:r>
              <a:rPr lang="pl-PL" dirty="0" smtClean="0"/>
              <a:t>ma powrotu do choroby;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Najlepsze rokowania u osób, u których</a:t>
            </a:r>
          </a:p>
          <a:p>
            <a:pPr lvl="0">
              <a:buNone/>
            </a:pPr>
            <a:r>
              <a:rPr lang="pl-PL" dirty="0" smtClean="0"/>
              <a:t>objawy wystąpiły wcześnie między </a:t>
            </a:r>
            <a:r>
              <a:rPr lang="pl-PL" b="1" dirty="0" smtClean="0">
                <a:solidFill>
                  <a:srgbClr val="FF0000"/>
                </a:solidFill>
              </a:rPr>
              <a:t>14 a 18 r. ż</a:t>
            </a:r>
          </a:p>
          <a:p>
            <a:pPr lvl="0">
              <a:buNone/>
            </a:pPr>
            <a:r>
              <a:rPr lang="pl-PL" dirty="0" smtClean="0"/>
              <a:t>i  u których wcześnie rozpoczęto postępowanie</a:t>
            </a:r>
          </a:p>
          <a:p>
            <a:pPr lvl="0">
              <a:buNone/>
            </a:pPr>
            <a:r>
              <a:rPr lang="pl-PL" dirty="0" smtClean="0"/>
              <a:t>terapeutyczne;</a:t>
            </a:r>
          </a:p>
          <a:p>
            <a:pPr lvl="0">
              <a:buNone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LECZENIE:</a:t>
            </a: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Zazwyczaj hospitalizacja na oddziale</a:t>
            </a:r>
          </a:p>
          <a:p>
            <a:pPr lvl="0">
              <a:buNone/>
            </a:pPr>
            <a:r>
              <a:rPr lang="pl-PL" dirty="0" smtClean="0"/>
              <a:t>szpitalnym: małe ilości pokarmów</a:t>
            </a:r>
          </a:p>
          <a:p>
            <a:pPr lvl="0">
              <a:buNone/>
            </a:pPr>
            <a:r>
              <a:rPr lang="pl-PL" dirty="0" smtClean="0"/>
              <a:t>wysokobiałkowych i wysokokalorycznych;</a:t>
            </a:r>
          </a:p>
          <a:p>
            <a:pPr lvl="0">
              <a:buFont typeface="Wingdings" pitchFamily="2" charset="2"/>
              <a:buChar char="v"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Leczenie anoreksji jest bardzo trudne:</a:t>
            </a:r>
          </a:p>
          <a:p>
            <a:pPr lvl="0">
              <a:buNone/>
            </a:pPr>
            <a:r>
              <a:rPr lang="pl-PL" dirty="0" smtClean="0"/>
              <a:t>powolny rozwój choroby, wieloczynnikowość;</a:t>
            </a:r>
          </a:p>
          <a:p>
            <a:pPr lvl="0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Anoreksję traktuje się jako zaburzenie, a nie</a:t>
            </a:r>
          </a:p>
          <a:p>
            <a:pPr lvl="0">
              <a:buNone/>
            </a:pPr>
            <a:r>
              <a:rPr lang="pl-PL" dirty="0" smtClean="0"/>
              <a:t>chorobę psychiczną – przyjęcie na oddział za</a:t>
            </a:r>
          </a:p>
          <a:p>
            <a:pPr lvl="0">
              <a:buNone/>
            </a:pPr>
            <a:r>
              <a:rPr lang="pl-PL" dirty="0" smtClean="0"/>
              <a:t>zgodą pacjenta;</a:t>
            </a:r>
          </a:p>
          <a:p>
            <a:pPr lvl="0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Podstawą leczenia jest psychoterapia;</a:t>
            </a:r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21510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pl-PL" dirty="0" smtClean="0"/>
              <a:t>Początek leczenia przebiega na oddziale</a:t>
            </a:r>
          </a:p>
          <a:p>
            <a:pPr lvl="0">
              <a:buNone/>
            </a:pPr>
            <a:r>
              <a:rPr lang="pl-PL" dirty="0" smtClean="0"/>
              <a:t>internistycznym (wyrównanie poziomu białek,</a:t>
            </a:r>
          </a:p>
          <a:p>
            <a:pPr lvl="0">
              <a:buNone/>
            </a:pPr>
            <a:r>
              <a:rPr lang="pl-PL" dirty="0" smtClean="0"/>
              <a:t>elektrolitów), dopiero potem przenosi się</a:t>
            </a:r>
          </a:p>
          <a:p>
            <a:pPr lvl="0">
              <a:buNone/>
            </a:pPr>
            <a:r>
              <a:rPr lang="pl-PL" dirty="0" smtClean="0"/>
              <a:t>pacjenta na oddział psychiatryczny;</a:t>
            </a: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Przede wszystkim terapia kognitywno -</a:t>
            </a:r>
          </a:p>
          <a:p>
            <a:pPr lvl="0">
              <a:buNone/>
            </a:pPr>
            <a:r>
              <a:rPr lang="pl-PL" dirty="0" smtClean="0"/>
              <a:t>behawioralna, indywidualna lub grupowa;</a:t>
            </a: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Równolegle prowadzi się terapię rodzinną i</a:t>
            </a:r>
          </a:p>
          <a:p>
            <a:pPr lvl="0">
              <a:buNone/>
            </a:pPr>
            <a:r>
              <a:rPr lang="pl-PL" dirty="0" smtClean="0"/>
              <a:t>indywidualną;</a:t>
            </a: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Czasami stosuje się farmakoterapię (u</a:t>
            </a:r>
          </a:p>
          <a:p>
            <a:pPr lvl="0">
              <a:buNone/>
            </a:pPr>
            <a:r>
              <a:rPr lang="pl-PL" dirty="0" smtClean="0"/>
              <a:t>pacjentek z depresją, zaburzeniami obsesyjno-</a:t>
            </a:r>
          </a:p>
          <a:p>
            <a:pPr lvl="0">
              <a:buNone/>
            </a:pPr>
            <a:r>
              <a:rPr lang="pl-PL" dirty="0" smtClean="0"/>
              <a:t>kompulsywnymi lub lękowymi);</a:t>
            </a: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Terapia jest długotrwała, często wieloletnia.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 lvl="0">
              <a:buFont typeface="Wingdings" pitchFamily="2" charset="2"/>
              <a:buChar char="v"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2114536" cy="6180794"/>
          </a:xfrm>
        </p:spPr>
        <p:txBody>
          <a:bodyPr vert="vert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BULIMIA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i="1" dirty="0" smtClean="0">
                <a:solidFill>
                  <a:schemeClr val="tx1"/>
                </a:solidFill>
              </a:rPr>
              <a:t>(</a:t>
            </a:r>
            <a:r>
              <a:rPr lang="pl-PL" i="1" dirty="0" err="1" smtClean="0">
                <a:solidFill>
                  <a:schemeClr val="tx1"/>
                </a:solidFill>
              </a:rPr>
              <a:t>BULIMIA</a:t>
            </a:r>
            <a:r>
              <a:rPr lang="pl-PL" i="1" dirty="0" smtClean="0">
                <a:solidFill>
                  <a:schemeClr val="tx1"/>
                </a:solidFill>
              </a:rPr>
              <a:t> NERVOSA)</a:t>
            </a:r>
            <a:endParaRPr lang="pl-PL" i="1" dirty="0">
              <a:solidFill>
                <a:schemeClr val="tx1"/>
              </a:solidFill>
            </a:endParaRPr>
          </a:p>
        </p:txBody>
      </p:sp>
      <p:pic>
        <p:nvPicPr>
          <p:cNvPr id="47106" name="Picture 2" descr="C:\Users\Kasia\Desktop\poradnia\eating desorders photo\bulimi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857232"/>
            <a:ext cx="5572164" cy="5072098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800" dirty="0" smtClean="0">
                <a:solidFill>
                  <a:srgbClr val="FF0000"/>
                </a:solidFill>
              </a:rPr>
              <a:t>„Czuję się jak ubijarka do </a:t>
            </a:r>
            <a:r>
              <a:rPr lang="pl-PL" sz="4800" dirty="0" err="1" smtClean="0">
                <a:solidFill>
                  <a:srgbClr val="FF0000"/>
                </a:solidFill>
              </a:rPr>
              <a:t>śmieci…załadować</a:t>
            </a:r>
            <a:r>
              <a:rPr lang="pl-PL" sz="4800" dirty="0" smtClean="0">
                <a:solidFill>
                  <a:srgbClr val="FF0000"/>
                </a:solidFill>
              </a:rPr>
              <a:t>, ugnieść i wyrzucić. I tak w kółko…”</a:t>
            </a:r>
            <a:endParaRPr lang="pl-PL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pPr>
              <a:buNone/>
            </a:pPr>
            <a:endParaRPr lang="pl-PL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Bulimia</a:t>
            </a:r>
            <a:r>
              <a:rPr lang="pl-PL" dirty="0" smtClean="0"/>
              <a:t> (z gr. </a:t>
            </a:r>
            <a:r>
              <a:rPr lang="pl-PL" i="1" dirty="0" err="1" smtClean="0"/>
              <a:t>limos</a:t>
            </a:r>
            <a:r>
              <a:rPr lang="pl-PL" dirty="0" smtClean="0"/>
              <a:t> – głód, </a:t>
            </a:r>
            <a:r>
              <a:rPr lang="pl-PL" i="1" dirty="0" err="1" smtClean="0"/>
              <a:t>bous</a:t>
            </a:r>
            <a:r>
              <a:rPr lang="pl-PL" dirty="0" smtClean="0"/>
              <a:t> – byk), inaczej</a:t>
            </a:r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żarłoczność psychiczna, </a:t>
            </a:r>
            <a:r>
              <a:rPr lang="pl-PL" dirty="0" smtClean="0"/>
              <a:t>jednostka chorobowa</a:t>
            </a:r>
          </a:p>
          <a:p>
            <a:pPr>
              <a:buNone/>
            </a:pPr>
            <a:r>
              <a:rPr lang="pl-PL" dirty="0" smtClean="0"/>
              <a:t>charakteryzująca się napadowym objadaniem</a:t>
            </a:r>
          </a:p>
          <a:p>
            <a:pPr>
              <a:buNone/>
            </a:pPr>
            <a:r>
              <a:rPr lang="pl-PL" dirty="0" smtClean="0"/>
              <a:t>się, po którym następuje zwykle poczucie winy</a:t>
            </a:r>
          </a:p>
          <a:p>
            <a:pPr>
              <a:buNone/>
            </a:pPr>
            <a:r>
              <a:rPr lang="pl-PL" dirty="0" smtClean="0"/>
              <a:t>i konieczność pozbycia się przyjętego</a:t>
            </a:r>
          </a:p>
          <a:p>
            <a:pPr>
              <a:buNone/>
            </a:pPr>
            <a:r>
              <a:rPr lang="pl-PL" dirty="0" smtClean="0"/>
              <a:t>pokarmu. W tym zaburzeniu nieprawidłowości</a:t>
            </a:r>
          </a:p>
          <a:p>
            <a:pPr>
              <a:buNone/>
            </a:pPr>
            <a:r>
              <a:rPr lang="pl-PL" dirty="0" smtClean="0"/>
              <a:t>dotyczą sposobu przyjmowania pokarmu, jego</a:t>
            </a:r>
          </a:p>
          <a:p>
            <a:pPr>
              <a:buNone/>
            </a:pPr>
            <a:r>
              <a:rPr lang="pl-PL" dirty="0" smtClean="0"/>
              <a:t>ilości, a także przeżyć towarzyszących</a:t>
            </a:r>
          </a:p>
          <a:p>
            <a:pPr>
              <a:buNone/>
            </a:pPr>
            <a:r>
              <a:rPr lang="pl-PL" dirty="0" smtClean="0"/>
              <a:t>objadaniu się.</a:t>
            </a: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Trochę faktów…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Szczytowość zachorowań – między </a:t>
            </a:r>
            <a:r>
              <a:rPr lang="pl-PL" dirty="0" smtClean="0">
                <a:solidFill>
                  <a:srgbClr val="FF0000"/>
                </a:solidFill>
              </a:rPr>
              <a:t>18–25 r. ż</a:t>
            </a:r>
            <a:r>
              <a:rPr lang="pl-PL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Ok. </a:t>
            </a:r>
            <a:r>
              <a:rPr lang="pl-PL" dirty="0" smtClean="0">
                <a:solidFill>
                  <a:srgbClr val="FF0000"/>
                </a:solidFill>
              </a:rPr>
              <a:t>10 –15 % </a:t>
            </a:r>
            <a:r>
              <a:rPr lang="pl-PL" dirty="0" smtClean="0"/>
              <a:t>wychodzi całkowicie z choroby;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Chorują głównie kobiety;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Epizody objadania się i wypróżniania pochłaniają kilka godzin dziennie i przekształcają się w nawyk;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Wielu </a:t>
            </a:r>
            <a:r>
              <a:rPr lang="pl-PL" dirty="0" err="1" smtClean="0"/>
              <a:t>bulimików</a:t>
            </a:r>
            <a:r>
              <a:rPr lang="pl-PL" dirty="0" smtClean="0"/>
              <a:t> cierpi na ciężką depresję prowadzącą do prób samobójczych (wiąże się to z poczuciem wstydu, niepokojem i bezradnością);</a:t>
            </a: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W przeważającej liczbie przypadków bulimia</a:t>
            </a:r>
          </a:p>
          <a:p>
            <a:pPr>
              <a:buNone/>
            </a:pPr>
            <a:r>
              <a:rPr lang="pl-PL" dirty="0" smtClean="0"/>
              <a:t>pojawia się u osób, które próbowały</a:t>
            </a:r>
          </a:p>
          <a:p>
            <a:pPr>
              <a:buNone/>
            </a:pPr>
            <a:r>
              <a:rPr lang="pl-PL" dirty="0" smtClean="0"/>
              <a:t>kontrolować swoją wagę ciała, stosując</a:t>
            </a:r>
          </a:p>
          <a:p>
            <a:pPr>
              <a:buNone/>
            </a:pPr>
            <a:r>
              <a:rPr lang="pl-PL" dirty="0" smtClean="0"/>
              <a:t>różnorodne diety;</a:t>
            </a:r>
          </a:p>
          <a:p>
            <a:pPr>
              <a:buNone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Początki bulimii mogą być związane nie tylko</a:t>
            </a:r>
          </a:p>
          <a:p>
            <a:pPr>
              <a:buNone/>
            </a:pPr>
            <a:r>
              <a:rPr lang="pl-PL" dirty="0" smtClean="0"/>
              <a:t>z kontrolowaniem wagi ciała, ale także z</a:t>
            </a:r>
          </a:p>
          <a:p>
            <a:pPr>
              <a:buNone/>
            </a:pPr>
            <a:r>
              <a:rPr lang="pl-PL" dirty="0" smtClean="0"/>
              <a:t>innymi wydarzeniami, jak kryzysy w życiu</a:t>
            </a:r>
          </a:p>
          <a:p>
            <a:pPr>
              <a:buNone/>
            </a:pPr>
            <a:r>
              <a:rPr lang="pl-PL" dirty="0" smtClean="0"/>
              <a:t>rodzinnym, śmierć kogoś bliskiego, stres</a:t>
            </a:r>
          </a:p>
          <a:p>
            <a:pPr>
              <a:buNone/>
            </a:pPr>
            <a:r>
              <a:rPr lang="pl-PL" dirty="0" smtClean="0"/>
              <a:t>egzaminacyjny czy zmiana pracy;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14300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Kryteria diagnostyczne </a:t>
            </a:r>
            <a:r>
              <a:rPr lang="pl-PL" dirty="0" err="1" smtClean="0">
                <a:solidFill>
                  <a:schemeClr val="tx1"/>
                </a:solidFill>
              </a:rPr>
              <a:t>icd</a:t>
            </a:r>
            <a:r>
              <a:rPr lang="pl-PL" dirty="0" smtClean="0">
                <a:solidFill>
                  <a:schemeClr val="tx1"/>
                </a:solidFill>
              </a:rPr>
              <a:t>– 10: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None/>
            </a:pPr>
            <a:r>
              <a:rPr lang="pl-PL" b="1" dirty="0" smtClean="0"/>
              <a:t>1.</a:t>
            </a:r>
            <a:r>
              <a:rPr lang="pl-PL" dirty="0" smtClean="0"/>
              <a:t> Stałe zaabsorbowanie jedzeniem i nie</a:t>
            </a:r>
          </a:p>
          <a:p>
            <a:pPr marL="514350" lvl="0" indent="-514350">
              <a:buNone/>
            </a:pPr>
            <a:r>
              <a:rPr lang="pl-PL" dirty="0" smtClean="0"/>
              <a:t>powstrzymane pragnienie jedzenia. Pacjent ma</a:t>
            </a:r>
          </a:p>
          <a:p>
            <a:pPr marL="514350" lvl="0" indent="-514350">
              <a:buNone/>
            </a:pPr>
            <a:r>
              <a:rPr lang="pl-PL" dirty="0" smtClean="0"/>
              <a:t>epizody żarłoczności, w krótkim czasie</a:t>
            </a:r>
          </a:p>
          <a:p>
            <a:pPr marL="514350" lvl="0" indent="-514350">
              <a:buNone/>
            </a:pPr>
            <a:r>
              <a:rPr lang="pl-PL" dirty="0" smtClean="0"/>
              <a:t>pochłania ogromne ilości pokarmów.</a:t>
            </a:r>
          </a:p>
          <a:p>
            <a:pPr lvl="0">
              <a:buNone/>
            </a:pPr>
            <a:endParaRPr lang="pl-PL" dirty="0" smtClean="0"/>
          </a:p>
          <a:p>
            <a:pPr lvl="0">
              <a:buNone/>
            </a:pPr>
            <a:r>
              <a:rPr lang="pl-PL" b="1" dirty="0" smtClean="0"/>
              <a:t>2.</a:t>
            </a:r>
            <a:r>
              <a:rPr lang="pl-PL" dirty="0" smtClean="0"/>
              <a:t> Pacjent przeciwdziała tuczącym skutkom</a:t>
            </a:r>
          </a:p>
          <a:p>
            <a:pPr lvl="0">
              <a:buNone/>
            </a:pPr>
            <a:r>
              <a:rPr lang="pl-PL" dirty="0" smtClean="0"/>
              <a:t>pokarmów co najmniej przez 1 z</a:t>
            </a:r>
          </a:p>
          <a:p>
            <a:pPr lvl="0">
              <a:buNone/>
            </a:pPr>
            <a:r>
              <a:rPr lang="pl-PL" dirty="0" smtClean="0"/>
              <a:t>następujących zachowań: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Klasyfikacja zaburzeń odżywiania (DSM – iv):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6" y="2357430"/>
            <a:ext cx="7239000" cy="3714776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pl-PL" sz="2800" b="1" dirty="0" smtClean="0"/>
              <a:t>Jadłowstręt psychiczny </a:t>
            </a:r>
            <a:r>
              <a:rPr lang="pl-PL" sz="2800" i="1" dirty="0" smtClean="0"/>
              <a:t>&lt;</a:t>
            </a:r>
            <a:r>
              <a:rPr lang="pl-PL" sz="2800" i="1" dirty="0" err="1" smtClean="0"/>
              <a:t>anorexia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nervosa</a:t>
            </a:r>
            <a:r>
              <a:rPr lang="pl-PL" sz="2800" i="1" dirty="0" smtClean="0"/>
              <a:t>&gt;</a:t>
            </a:r>
          </a:p>
          <a:p>
            <a:pPr marL="514350" lvl="0" indent="-514350">
              <a:buAutoNum type="arabicPeriod"/>
            </a:pPr>
            <a:r>
              <a:rPr lang="pl-PL" sz="2800" b="1" dirty="0" smtClean="0"/>
              <a:t>Bulimia</a:t>
            </a:r>
            <a:r>
              <a:rPr lang="pl-PL" sz="2800" i="1" dirty="0" smtClean="0"/>
              <a:t> &lt;</a:t>
            </a:r>
            <a:r>
              <a:rPr lang="pl-PL" sz="2800" i="1" dirty="0" err="1" smtClean="0"/>
              <a:t>bulimia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nervosa</a:t>
            </a:r>
            <a:r>
              <a:rPr lang="pl-PL" sz="2800" i="1" dirty="0" smtClean="0"/>
              <a:t>&gt;</a:t>
            </a:r>
          </a:p>
          <a:p>
            <a:pPr marL="514350" lvl="0" indent="-514350">
              <a:buAutoNum type="arabicPeriod"/>
            </a:pPr>
            <a:r>
              <a:rPr lang="pl-PL" sz="2800" b="1" dirty="0" smtClean="0"/>
              <a:t>Zaburzenia odżywiania niesklasyfikowane inaczej</a:t>
            </a:r>
            <a:r>
              <a:rPr lang="pl-PL" sz="2800" dirty="0" smtClean="0"/>
              <a:t>: m.in. zespół gwałtownego objadania się, otyłość, </a:t>
            </a:r>
            <a:r>
              <a:rPr lang="pl-PL" sz="2800" dirty="0" err="1" smtClean="0"/>
              <a:t>ortoreksja</a:t>
            </a:r>
            <a:r>
              <a:rPr lang="pl-PL" sz="2800" dirty="0" smtClean="0"/>
              <a:t>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pl-PL" dirty="0" smtClean="0"/>
              <a:t>Prowokowanie wymiotów;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Nadużywanie środków przeczyszczających;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Okresowe głodówki;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Stosowanie leków tłumiących łaknienie;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Przyjmowanie środków moczopędnych;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Przyjmowanie hormonów tarczycy;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U cukrzyków zaniechanie przyjmowania insuliny.</a:t>
            </a:r>
          </a:p>
          <a:p>
            <a:pPr lvl="0">
              <a:buNone/>
            </a:pPr>
            <a:r>
              <a:rPr lang="pl-PL" b="1" dirty="0" smtClean="0"/>
              <a:t>3. </a:t>
            </a:r>
            <a:r>
              <a:rPr lang="pl-PL" dirty="0" smtClean="0"/>
              <a:t>Obraz psychopatologiczny dotyczy</a:t>
            </a:r>
          </a:p>
          <a:p>
            <a:pPr lvl="0">
              <a:buNone/>
            </a:pPr>
            <a:r>
              <a:rPr lang="pl-PL" dirty="0" smtClean="0"/>
              <a:t>chorobliwej obawy przed przytyciem, pacjent</a:t>
            </a:r>
          </a:p>
          <a:p>
            <a:pPr lvl="0">
              <a:buNone/>
            </a:pPr>
            <a:r>
              <a:rPr lang="pl-PL" dirty="0" smtClean="0"/>
              <a:t>określa sobie pewną masę ciała znacznie</a:t>
            </a:r>
          </a:p>
          <a:p>
            <a:pPr lvl="0">
              <a:buNone/>
            </a:pPr>
            <a:r>
              <a:rPr lang="pl-PL" dirty="0" smtClean="0"/>
              <a:t>poniżej masy </a:t>
            </a:r>
            <a:r>
              <a:rPr lang="pl-PL" dirty="0" err="1" smtClean="0"/>
              <a:t>przedchorobowej</a:t>
            </a:r>
            <a:r>
              <a:rPr lang="pl-PL" dirty="0" smtClean="0"/>
              <a:t> lub</a:t>
            </a:r>
          </a:p>
          <a:p>
            <a:pPr lvl="0">
              <a:buNone/>
            </a:pPr>
            <a:r>
              <a:rPr lang="pl-PL" dirty="0" smtClean="0"/>
              <a:t>optymalnej.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57200" y="357166"/>
            <a:ext cx="7239000" cy="78581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etiologia</a:t>
            </a:r>
            <a:endParaRPr kumimoji="0" lang="pl-PL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Kasia\Desktop\poradnia\eating desorders photo\EatingDisorder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5715040" cy="428628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 fontScale="90000"/>
          </a:bodyPr>
          <a:lstStyle/>
          <a:p>
            <a:pPr algn="ctr"/>
            <a:r>
              <a:rPr lang="pl-PL" u="sng" dirty="0" smtClean="0">
                <a:solidFill>
                  <a:srgbClr val="FF0000"/>
                </a:solidFill>
              </a:rPr>
              <a:t>Czynniki osobowościowe:</a:t>
            </a:r>
            <a:br>
              <a:rPr lang="pl-PL" u="sng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pl-PL" dirty="0" smtClean="0"/>
              <a:t>impulsywność i labilność emocjonalna</a:t>
            </a:r>
          </a:p>
          <a:p>
            <a:pPr lvl="0">
              <a:buNone/>
            </a:pPr>
            <a:r>
              <a:rPr lang="pl-PL" dirty="0" smtClean="0"/>
              <a:t>(powoduje większą podatność na inne</a:t>
            </a:r>
          </a:p>
          <a:p>
            <a:pPr lvl="0">
              <a:buNone/>
            </a:pPr>
            <a:r>
              <a:rPr lang="pl-PL" dirty="0" smtClean="0"/>
              <a:t>zaburzenia kontroli zachowań impulsywnych</a:t>
            </a:r>
          </a:p>
          <a:p>
            <a:pPr lvl="0">
              <a:buNone/>
            </a:pPr>
            <a:r>
              <a:rPr lang="pl-PL" dirty="0" smtClean="0"/>
              <a:t>np. nadużywanie leków, alkoholu, środków</a:t>
            </a:r>
          </a:p>
          <a:p>
            <a:pPr lvl="0">
              <a:buNone/>
            </a:pPr>
            <a:r>
              <a:rPr lang="pl-PL" dirty="0" smtClean="0"/>
              <a:t>psychoaktywnych);</a:t>
            </a:r>
          </a:p>
          <a:p>
            <a:pPr lvl="0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wysoka potrzeba osiągnięć;</a:t>
            </a:r>
          </a:p>
          <a:p>
            <a:pPr lvl="0">
              <a:buFont typeface="Wingdings" pitchFamily="2" charset="2"/>
              <a:buChar char="v"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perfekcjonizm, obsesyjność.</a:t>
            </a:r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/>
          <a:lstStyle/>
          <a:p>
            <a:pPr algn="ctr">
              <a:buNone/>
            </a:pPr>
            <a:r>
              <a:rPr lang="pl-PL" b="1" u="sng" dirty="0" smtClean="0">
                <a:solidFill>
                  <a:srgbClr val="FF0000"/>
                </a:solidFill>
              </a:rPr>
              <a:t>Czynniki biologiczne:</a:t>
            </a:r>
          </a:p>
          <a:p>
            <a:pPr>
              <a:buNone/>
            </a:pPr>
            <a:endParaRPr lang="pl-PL" b="1" u="sng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nieprawidłowa aktywność neuroprzekaźników (głównie serotoniny);</a:t>
            </a:r>
          </a:p>
          <a:p>
            <a:pPr lvl="0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zaburzenia hormonalne (nieregularność cyklu miesiączkowego).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u="sng" dirty="0" smtClean="0">
                <a:solidFill>
                  <a:srgbClr val="FF0000"/>
                </a:solidFill>
              </a:rPr>
              <a:t>Czynniki rodzinne:</a:t>
            </a:r>
          </a:p>
          <a:p>
            <a:pPr>
              <a:buNone/>
            </a:pPr>
            <a:endParaRPr lang="pl-PL" b="1" u="sng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nieumiejętność rozwiązywania konfliktów,</a:t>
            </a:r>
          </a:p>
          <a:p>
            <a:pPr lvl="0">
              <a:buNone/>
            </a:pPr>
            <a:r>
              <a:rPr lang="pl-PL" dirty="0" smtClean="0"/>
              <a:t>sztywność relacji, tendencje do nadmiernego</a:t>
            </a:r>
          </a:p>
          <a:p>
            <a:pPr lvl="0">
              <a:buNone/>
            </a:pPr>
            <a:r>
              <a:rPr lang="pl-PL" dirty="0" smtClean="0"/>
              <a:t>wiązania utrudniającego uzyskiwanie</a:t>
            </a:r>
          </a:p>
          <a:p>
            <a:pPr lvl="0">
              <a:buNone/>
            </a:pPr>
            <a:r>
              <a:rPr lang="pl-PL" dirty="0" smtClean="0"/>
              <a:t>autonomii;</a:t>
            </a:r>
          </a:p>
          <a:p>
            <a:pPr lvl="0">
              <a:buFont typeface="Wingdings" pitchFamily="2" charset="2"/>
              <a:buChar char="v"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występowanie w rodzinie patologii pod</a:t>
            </a:r>
          </a:p>
          <a:p>
            <a:pPr lvl="0">
              <a:buNone/>
            </a:pPr>
            <a:r>
              <a:rPr lang="pl-PL" dirty="0" smtClean="0"/>
              <a:t>postacią uzależnień od alkoholu, zaburzeń</a:t>
            </a:r>
          </a:p>
          <a:p>
            <a:pPr lvl="0">
              <a:buNone/>
            </a:pPr>
            <a:r>
              <a:rPr lang="pl-PL" dirty="0" smtClean="0"/>
              <a:t>afektywnych i zaburzeń kontroli impulsów;</a:t>
            </a:r>
          </a:p>
          <a:p>
            <a:pPr lvl="0">
              <a:buFont typeface="Wingdings" pitchFamily="2" charset="2"/>
              <a:buChar char="v"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rozbite rodziny.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/>
          <a:lstStyle/>
          <a:p>
            <a:pPr algn="ctr">
              <a:buNone/>
            </a:pPr>
            <a:r>
              <a:rPr lang="pl-PL" b="1" u="sng" dirty="0" smtClean="0">
                <a:solidFill>
                  <a:srgbClr val="FF0000"/>
                </a:solidFill>
              </a:rPr>
              <a:t>Czynniki społeczno – kulturowe:</a:t>
            </a:r>
          </a:p>
          <a:p>
            <a:pPr>
              <a:buNone/>
            </a:pPr>
            <a:r>
              <a:rPr lang="pl-PL" b="1" u="sng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pl-PL" b="1" u="sng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bulimia występuje przede wszystkim w</a:t>
            </a:r>
          </a:p>
          <a:p>
            <a:pPr lvl="0">
              <a:buNone/>
            </a:pPr>
            <a:r>
              <a:rPr lang="pl-PL" dirty="0" smtClean="0"/>
              <a:t>krajach o ustabilizowanej sytuacji</a:t>
            </a:r>
          </a:p>
          <a:p>
            <a:pPr lvl="0">
              <a:buNone/>
            </a:pPr>
            <a:r>
              <a:rPr lang="pl-PL" dirty="0" smtClean="0"/>
              <a:t>ekonomicznej (dwie sprzeczne tendencje:</a:t>
            </a:r>
          </a:p>
          <a:p>
            <a:pPr lvl="0">
              <a:buNone/>
            </a:pPr>
            <a:r>
              <a:rPr lang="pl-PL" dirty="0" smtClean="0"/>
              <a:t>moda na nieograniczoną konsumpcję oraz</a:t>
            </a:r>
          </a:p>
          <a:p>
            <a:pPr lvl="0">
              <a:buNone/>
            </a:pPr>
            <a:r>
              <a:rPr lang="pl-PL" dirty="0" smtClean="0"/>
              <a:t>moda na utrzymanie szczupłej, wysportowanej</a:t>
            </a:r>
          </a:p>
          <a:p>
            <a:pPr lvl="0">
              <a:buNone/>
            </a:pPr>
            <a:r>
              <a:rPr lang="pl-PL" dirty="0" smtClean="0"/>
              <a:t>sylwetki ułatwiającej sukces życiowy).</a:t>
            </a:r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SYGNAŁY OSTRZEGAWCZE !!!: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None/>
            </a:pPr>
            <a:r>
              <a:rPr lang="pl-PL" b="1" dirty="0" smtClean="0">
                <a:solidFill>
                  <a:srgbClr val="0070C0"/>
                </a:solidFill>
              </a:rPr>
              <a:t>1.</a:t>
            </a:r>
            <a:r>
              <a:rPr lang="pl-PL" b="1" u="sng" dirty="0" smtClean="0">
                <a:solidFill>
                  <a:srgbClr val="0070C0"/>
                </a:solidFill>
              </a:rPr>
              <a:t> Zmiany w zachowaniu</a:t>
            </a:r>
            <a:r>
              <a:rPr lang="pl-PL" u="sng" dirty="0" smtClean="0">
                <a:solidFill>
                  <a:srgbClr val="0070C0"/>
                </a:solidFill>
              </a:rPr>
              <a:t>: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dirty="0" smtClean="0"/>
              <a:t>je dużo, ale nie przybiera na wadze; 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dirty="0" smtClean="0"/>
              <a:t>tuż po posiłku osoba idzie do łazienki i przebywa tam dłuższy czas; 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dirty="0" smtClean="0"/>
              <a:t>zażywa środki przeczyszczające i moczopędne; 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dirty="0" smtClean="0"/>
              <a:t>czasowo ogranicza jedzenie, nawet głoduje;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dirty="0" smtClean="0"/>
              <a:t>stosuje intensywne ćwiczenia fizyczne by stracić na wadze; 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dirty="0" smtClean="0"/>
              <a:t>interesuje się dietami, nieustannie liczy kalorie; 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dirty="0" smtClean="0"/>
              <a:t>bardzo często się waży; </a:t>
            </a:r>
          </a:p>
          <a:p>
            <a:pPr marL="514350" lvl="0" indent="-514350">
              <a:buFont typeface="Wingdings" pitchFamily="2" charset="2"/>
              <a:buChar char="§"/>
            </a:pPr>
            <a:r>
              <a:rPr lang="pl-PL" dirty="0" smtClean="0"/>
              <a:t>ma wahania nastroju związane z wagą; miewa okresy obniżonego nastroju.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/>
          <a:lstStyle/>
          <a:p>
            <a:pPr lvl="0">
              <a:buNone/>
            </a:pPr>
            <a:r>
              <a:rPr lang="pl-PL" b="1" dirty="0" smtClean="0">
                <a:solidFill>
                  <a:srgbClr val="0070C0"/>
                </a:solidFill>
              </a:rPr>
              <a:t>2.</a:t>
            </a:r>
            <a:r>
              <a:rPr lang="pl-PL" dirty="0" smtClean="0"/>
              <a:t> </a:t>
            </a:r>
            <a:r>
              <a:rPr lang="pl-PL" b="1" u="sng" dirty="0" smtClean="0">
                <a:solidFill>
                  <a:srgbClr val="0070C0"/>
                </a:solidFill>
              </a:rPr>
              <a:t>Zmiany w wyglądzie: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</a:p>
          <a:p>
            <a:pPr lvl="0">
              <a:buFont typeface="Wingdings" pitchFamily="2" charset="2"/>
              <a:buChar char="§"/>
            </a:pPr>
            <a:r>
              <a:rPr lang="pl-PL" dirty="0" smtClean="0"/>
              <a:t>przekrwione oczy; </a:t>
            </a:r>
          </a:p>
          <a:p>
            <a:pPr lvl="0">
              <a:buFont typeface="Wingdings" pitchFamily="2" charset="2"/>
              <a:buChar char="§"/>
            </a:pPr>
            <a:r>
              <a:rPr lang="pl-PL" dirty="0" smtClean="0"/>
              <a:t>powiększone ślinianki; </a:t>
            </a:r>
          </a:p>
          <a:p>
            <a:pPr lvl="0">
              <a:buFont typeface="Wingdings" pitchFamily="2" charset="2"/>
              <a:buChar char="§"/>
            </a:pPr>
            <a:r>
              <a:rPr lang="pl-PL" dirty="0" smtClean="0"/>
              <a:t>liczne otarcia naskórka na grzbietach dłoni – efekt prowokowania wymiotów; </a:t>
            </a:r>
          </a:p>
          <a:p>
            <a:pPr lvl="0">
              <a:buFont typeface="Wingdings" pitchFamily="2" charset="2"/>
              <a:buChar char="§"/>
            </a:pPr>
            <a:r>
              <a:rPr lang="pl-PL" dirty="0" smtClean="0"/>
              <a:t>zniszczenia szkliwa na zębach, choroby dziąseł; obrzęki twarzy;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0070C0"/>
                </a:solidFill>
              </a:rPr>
              <a:t>3.</a:t>
            </a:r>
            <a:r>
              <a:rPr lang="pl-PL" b="1" dirty="0" smtClean="0"/>
              <a:t> </a:t>
            </a:r>
            <a:r>
              <a:rPr lang="pl-PL" b="1" u="sng" dirty="0" smtClean="0">
                <a:solidFill>
                  <a:srgbClr val="0070C0"/>
                </a:solidFill>
              </a:rPr>
              <a:t>Zmiany w otoczeniu: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„znikanie” ogromnych ilości jedzenia;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znajdowanie dużych ilości opakowań po jedzeniu, mogących świadczyć o jedzeniu w  ukryciu;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znikanie pieniędzy.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07157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Przebieg kliniczny:</a:t>
            </a:r>
            <a:endParaRPr lang="pl-PL" dirty="0"/>
          </a:p>
        </p:txBody>
      </p:sp>
      <p:pic>
        <p:nvPicPr>
          <p:cNvPr id="1027" name="Picture 3" descr="C:\Users\Kasia\Desktop\poradnia\eating desorders photo\binge_eating_122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215238" cy="45005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ia\Desktop\poradnia\eating desorders photo\bulimia%202b[1]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6572296" cy="62151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285884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Tabela 1. Modele zaburzeń odżywiania             (za: </a:t>
            </a:r>
            <a:r>
              <a:rPr lang="pl-PL" sz="2400" dirty="0" err="1" smtClean="0">
                <a:solidFill>
                  <a:schemeClr val="tx1"/>
                </a:solidFill>
              </a:rPr>
              <a:t>Seligman</a:t>
            </a:r>
            <a:r>
              <a:rPr lang="pl-PL" sz="2400" dirty="0" smtClean="0">
                <a:solidFill>
                  <a:schemeClr val="tx1"/>
                </a:solidFill>
              </a:rPr>
              <a:t>, 2001, str. 364)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7786743" cy="464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81"/>
                <a:gridCol w="2595581"/>
                <a:gridCol w="2595581"/>
              </a:tblGrid>
              <a:tr h="1326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</a:p>
                    <a:p>
                      <a:endParaRPr lang="pl-P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PROPONOWANA PRZYCZYNA</a:t>
                      </a:r>
                    </a:p>
                    <a:p>
                      <a:endParaRPr lang="pl-P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SKUTEK LUB PRZEBIEG</a:t>
                      </a:r>
                    </a:p>
                    <a:p>
                      <a:endParaRPr lang="pl-P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Socjokulturowy</a:t>
                      </a:r>
                      <a:r>
                        <a:rPr kumimoji="0"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 anoreksji i bulimii</a:t>
                      </a:r>
                    </a:p>
                    <a:p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Nacisk kulturowy na ideał szczupłej sylwetki prowadzi u wielu osób do wypaczenia obrazu ciała</a:t>
                      </a:r>
                    </a:p>
                    <a:p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Niektóre kobiety reagują nadmiernym odchudzaniem; szczególnie podatne są osoby z nadwagą i te, które wcześnie wchodzą w okres dojrzewania</a:t>
                      </a:r>
                      <a:endParaRPr lang="pl-P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sia\Desktop\poradnia\eating desorders photo\bulimi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3810000" cy="4429156"/>
          </a:xfrm>
          <a:prstGeom prst="rect">
            <a:avLst/>
          </a:prstGeom>
          <a:noFill/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3075" name="Picture 3" descr="C:\Users\Kasia\Desktop\poradnia\eating desorders photo\eating_disorde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3071834" cy="4500594"/>
          </a:xfrm>
          <a:prstGeom prst="rect">
            <a:avLst/>
          </a:prstGeom>
          <a:noFill/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178592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tx1"/>
                </a:solidFill>
              </a:rPr>
              <a:t>Leczenie i pomoc</a:t>
            </a:r>
            <a:endParaRPr lang="pl-PL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dirty="0" smtClean="0"/>
              <a:t>Hospitalizacja w u osób z dużą częstością napadów objadania się i prowokowania wymiotów (codziennie lub kilka razy dziennie), powikłaniami somatycznymi (np. niedobory potasu i fosforu, zaburzenia krążenia), zaburzeniami nastroju (depresja, myśli samobójcze);</a:t>
            </a:r>
          </a:p>
          <a:p>
            <a:pPr lvl="0">
              <a:buFont typeface="Wingdings" pitchFamily="2" charset="2"/>
              <a:buChar char="Ø"/>
            </a:pPr>
            <a:endParaRPr lang="pl-PL" dirty="0" smtClean="0"/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Dużo powikłań (np. odwodnienie);</a:t>
            </a:r>
          </a:p>
          <a:p>
            <a:pPr lvl="0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Duża skuteczność środków farmakologicznych (głównie u pacjentek z częstymi napadami objadania się);</a:t>
            </a:r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pl-PL" dirty="0" smtClean="0"/>
              <a:t>Terapia behawioralna, poznawcza (zmiana przekonań, schematów poznawczych związanych z napadami jedzenia i towarzyszącymi im okolicznościami); </a:t>
            </a:r>
          </a:p>
          <a:p>
            <a:pPr lvl="0">
              <a:buFont typeface="Wingdings" pitchFamily="2" charset="2"/>
              <a:buChar char="Ø"/>
            </a:pPr>
            <a:endParaRPr lang="pl-PL" dirty="0" smtClean="0"/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Psychoterapia (np. pacjenci prowadzą dzienniczki, w których notują kiedy i gdzie występują napady głodu);</a:t>
            </a:r>
          </a:p>
          <a:p>
            <a:pPr lvl="0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Ø"/>
            </a:pPr>
            <a:r>
              <a:rPr lang="pl-PL" dirty="0" smtClean="0"/>
              <a:t>Terapia rodziny (zwiększanie autonomii, poprawa komunikacji w rodzinie).</a:t>
            </a:r>
          </a:p>
          <a:p>
            <a:pPr>
              <a:buNone/>
            </a:pPr>
            <a:endParaRPr lang="pl-PL" dirty="0" smtClean="0"/>
          </a:p>
          <a:p>
            <a:pPr lvl="0"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2185974" cy="6180794"/>
          </a:xfrm>
        </p:spPr>
        <p:txBody>
          <a:bodyPr vert="vert">
            <a:normAutofit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Zaburzenia odżywiania niesklasyfikowane inaczej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Kasia\Desktop\poradnia\eating desorders photo\African American women-eating disorders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8604"/>
            <a:ext cx="4714908" cy="5884863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Dot"/>
          </a:ln>
          <a:effectLst>
            <a:softEdge rad="1270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None/>
            </a:pPr>
            <a:r>
              <a:rPr lang="pl-PL" sz="3200" b="1" dirty="0" smtClean="0">
                <a:solidFill>
                  <a:srgbClr val="00B050"/>
                </a:solidFill>
              </a:rPr>
              <a:t>1. ZESPÓŁ GWAŁTOWNEGO OBJADANIA SIĘ – </a:t>
            </a:r>
          </a:p>
          <a:p>
            <a:pPr marL="514350" lvl="0" indent="-514350">
              <a:buNone/>
            </a:pPr>
            <a:r>
              <a:rPr lang="pl-PL" sz="3200" dirty="0" smtClean="0"/>
              <a:t>(</a:t>
            </a:r>
            <a:r>
              <a:rPr lang="pl-PL" sz="3200" b="1" i="1" dirty="0" err="1" smtClean="0"/>
              <a:t>binge</a:t>
            </a:r>
            <a:r>
              <a:rPr lang="pl-PL" sz="3200" b="1" i="1" dirty="0" smtClean="0"/>
              <a:t> </a:t>
            </a:r>
            <a:r>
              <a:rPr lang="pl-PL" sz="3200" b="1" i="1" dirty="0" err="1" smtClean="0"/>
              <a:t>eating</a:t>
            </a:r>
            <a:r>
              <a:rPr lang="pl-PL" sz="3200" b="1" i="1" dirty="0" smtClean="0"/>
              <a:t> </a:t>
            </a:r>
            <a:r>
              <a:rPr lang="pl-PL" sz="3200" b="1" i="1" dirty="0" err="1" smtClean="0"/>
              <a:t>disorder</a:t>
            </a:r>
            <a:r>
              <a:rPr lang="pl-PL" sz="3200" b="1" dirty="0" smtClean="0"/>
              <a:t> – BED</a:t>
            </a:r>
            <a:r>
              <a:rPr lang="pl-PL" sz="3200" dirty="0" smtClean="0"/>
              <a:t>)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pPr>
              <a:buNone/>
            </a:pPr>
            <a:r>
              <a:rPr lang="pl-PL" sz="3200" dirty="0" smtClean="0"/>
              <a:t>polega na przymusowym sięganiu po</a:t>
            </a:r>
          </a:p>
          <a:p>
            <a:pPr>
              <a:buNone/>
            </a:pPr>
            <a:r>
              <a:rPr lang="pl-PL" sz="3200" dirty="0" smtClean="0"/>
              <a:t>pokarm w celu natychmiastowego lub</a:t>
            </a:r>
          </a:p>
          <a:p>
            <a:pPr>
              <a:buNone/>
            </a:pPr>
            <a:r>
              <a:rPr lang="pl-PL" sz="3200" dirty="0" smtClean="0"/>
              <a:t>odroczonego zredukowania podwyższonego</a:t>
            </a:r>
          </a:p>
          <a:p>
            <a:pPr>
              <a:buNone/>
            </a:pPr>
            <a:r>
              <a:rPr lang="pl-PL" sz="3200" dirty="0" smtClean="0"/>
              <a:t>napięcia nerwowego. Gwałtowne jedzenie</a:t>
            </a:r>
          </a:p>
          <a:p>
            <a:pPr>
              <a:buNone/>
            </a:pPr>
            <a:r>
              <a:rPr lang="pl-PL" sz="3200" dirty="0" smtClean="0"/>
              <a:t>przynosi ulgę i odprężenie. Charakteryzuje</a:t>
            </a:r>
          </a:p>
          <a:p>
            <a:pPr>
              <a:buNone/>
            </a:pPr>
            <a:r>
              <a:rPr lang="pl-PL" sz="3200" dirty="0" smtClean="0"/>
              <a:t>się tym, że epizodom gwałtownego objadania</a:t>
            </a:r>
          </a:p>
          <a:p>
            <a:pPr>
              <a:buNone/>
            </a:pPr>
            <a:r>
              <a:rPr lang="pl-PL" sz="3200" dirty="0" smtClean="0"/>
              <a:t>się nie towarzyszą zachowania</a:t>
            </a:r>
          </a:p>
          <a:p>
            <a:pPr>
              <a:buNone/>
            </a:pPr>
            <a:r>
              <a:rPr lang="pl-PL" sz="3200" dirty="0" smtClean="0"/>
              <a:t>kompensacyjne charakterystyczne dla</a:t>
            </a:r>
          </a:p>
          <a:p>
            <a:pPr>
              <a:buNone/>
            </a:pPr>
            <a:r>
              <a:rPr lang="pl-PL" sz="3200" dirty="0" smtClean="0"/>
              <a:t>bulimii.</a:t>
            </a:r>
          </a:p>
          <a:p>
            <a:pPr marL="514350" lvl="0" indent="-514350">
              <a:buNone/>
            </a:pPr>
            <a:endParaRPr lang="pl-PL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71448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Kryteria diagnostyczne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(wg </a:t>
            </a:r>
            <a:r>
              <a:rPr lang="pl-PL" dirty="0" err="1" smtClean="0">
                <a:solidFill>
                  <a:schemeClr val="tx1"/>
                </a:solidFill>
              </a:rPr>
              <a:t>Spitzera</a:t>
            </a:r>
            <a:r>
              <a:rPr lang="pl-PL" dirty="0" smtClean="0">
                <a:solidFill>
                  <a:schemeClr val="tx1"/>
                </a:solidFill>
              </a:rPr>
              <a:t>):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A: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Powracające epizody objadania się. Każdy</a:t>
            </a:r>
          </a:p>
          <a:p>
            <a:pPr>
              <a:buNone/>
            </a:pPr>
            <a:r>
              <a:rPr lang="pl-PL" dirty="0" smtClean="0"/>
              <a:t>epizod polega na zjedzeniu w krótkim czasie</a:t>
            </a:r>
          </a:p>
          <a:p>
            <a:pPr>
              <a:buNone/>
            </a:pPr>
            <a:r>
              <a:rPr lang="pl-PL" dirty="0" smtClean="0"/>
              <a:t>(poniżej 2 h) ilości pokarmu przekraczającej</a:t>
            </a:r>
          </a:p>
          <a:p>
            <a:pPr>
              <a:buNone/>
            </a:pPr>
            <a:r>
              <a:rPr lang="pl-PL" dirty="0" smtClean="0"/>
              <a:t>znacznie to, co większość osób byłaby w stanie</a:t>
            </a:r>
          </a:p>
          <a:p>
            <a:pPr>
              <a:buNone/>
            </a:pPr>
            <a:r>
              <a:rPr lang="pl-PL" dirty="0" smtClean="0"/>
              <a:t>zjeść w podobnych okolicznościach. Chory ma</a:t>
            </a:r>
          </a:p>
          <a:p>
            <a:pPr>
              <a:buNone/>
            </a:pPr>
            <a:r>
              <a:rPr lang="pl-PL" dirty="0" smtClean="0"/>
              <a:t>poczucie braku kontroli nad ilością</a:t>
            </a:r>
          </a:p>
          <a:p>
            <a:pPr>
              <a:buNone/>
            </a:pPr>
            <a:r>
              <a:rPr lang="pl-PL" dirty="0" smtClean="0"/>
              <a:t>spożywanego pokarmu i możliwością</a:t>
            </a:r>
          </a:p>
          <a:p>
            <a:pPr>
              <a:buNone/>
            </a:pPr>
            <a:r>
              <a:rPr lang="pl-PL" dirty="0" smtClean="0"/>
              <a:t>zaprzestania jedzenia.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B:</a:t>
            </a:r>
            <a:r>
              <a:rPr lang="pl-PL" b="1" dirty="0" smtClean="0"/>
              <a:t> </a:t>
            </a:r>
            <a:r>
              <a:rPr lang="pl-PL" dirty="0" smtClean="0"/>
              <a:t>W czasie epizodów objadania się występują</a:t>
            </a:r>
          </a:p>
          <a:p>
            <a:pPr>
              <a:buNone/>
            </a:pPr>
            <a:r>
              <a:rPr lang="pl-PL" dirty="0" smtClean="0"/>
              <a:t>co najmniej trzy z następujących elementów</a:t>
            </a:r>
          </a:p>
          <a:p>
            <a:pPr>
              <a:buNone/>
            </a:pPr>
            <a:r>
              <a:rPr lang="pl-PL" dirty="0" smtClean="0"/>
              <a:t>braku kontroli: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v"/>
            </a:pPr>
            <a:r>
              <a:rPr lang="pl-PL" dirty="0" smtClean="0"/>
              <a:t>Jedzenie zdecydowanie szybsze niż normalnie;</a:t>
            </a: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Objadanie się aż do wystąpienia przykrych objawów gastrycznych;</a:t>
            </a: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Pochłanianie dużej ilości pokarmu bez fizycznego uczucia głodu;</a:t>
            </a: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Jedzenie w samotności dla ukrycia przed innymi ilości spożywanych pokarmów;</a:t>
            </a:r>
          </a:p>
          <a:p>
            <a:pPr lvl="0">
              <a:buFont typeface="Wingdings" pitchFamily="2" charset="2"/>
              <a:buChar char="v"/>
            </a:pPr>
            <a:r>
              <a:rPr lang="pl-PL" dirty="0" smtClean="0"/>
              <a:t>Uczucie niezadowolenia z siebie, depresja i/lub silne poczucie winy po jedzeniu.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C:</a:t>
            </a:r>
            <a:r>
              <a:rPr lang="pl-PL" dirty="0" smtClean="0"/>
              <a:t> Stan przygnębienia istotny dla objadania się</a:t>
            </a:r>
          </a:p>
          <a:p>
            <a:pPr lvl="0">
              <a:buNone/>
            </a:pPr>
            <a:r>
              <a:rPr lang="pl-PL" dirty="0" smtClean="0"/>
              <a:t>mimowolnego.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D:</a:t>
            </a:r>
            <a:r>
              <a:rPr lang="pl-PL" dirty="0" smtClean="0"/>
              <a:t> Objadanie się występuje średnio co</a:t>
            </a:r>
          </a:p>
          <a:p>
            <a:pPr>
              <a:buNone/>
            </a:pPr>
            <a:r>
              <a:rPr lang="pl-PL" dirty="0" smtClean="0"/>
              <a:t>najmniej 2 razy w tygodniu przez okres sześciu</a:t>
            </a:r>
          </a:p>
          <a:p>
            <a:pPr>
              <a:buNone/>
            </a:pPr>
            <a:r>
              <a:rPr lang="pl-PL" dirty="0" smtClean="0"/>
              <a:t>miesięcy.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E: </a:t>
            </a:r>
            <a:r>
              <a:rPr lang="pl-PL" dirty="0" smtClean="0"/>
              <a:t>Zaburzenie nie odpowiada kryteriom diagnostycznym </a:t>
            </a:r>
            <a:r>
              <a:rPr lang="pl-PL" i="1" dirty="0" smtClean="0"/>
              <a:t>bulimia </a:t>
            </a:r>
            <a:r>
              <a:rPr lang="pl-PL" i="1" dirty="0" err="1" smtClean="0"/>
              <a:t>nervosa</a:t>
            </a:r>
            <a:r>
              <a:rPr lang="pl-PL" dirty="0" smtClean="0"/>
              <a:t> i </a:t>
            </a:r>
            <a:r>
              <a:rPr lang="pl-PL" i="1" dirty="0" err="1" smtClean="0"/>
              <a:t>anorexia</a:t>
            </a:r>
            <a:r>
              <a:rPr lang="pl-PL" i="1" dirty="0" smtClean="0"/>
              <a:t> </a:t>
            </a:r>
            <a:r>
              <a:rPr lang="pl-PL" i="1" dirty="0" err="1" smtClean="0"/>
              <a:t>nervosa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Zaburzenia odżywiania, które nie zostały</a:t>
            </a:r>
          </a:p>
          <a:p>
            <a:pPr>
              <a:buNone/>
            </a:pPr>
            <a:r>
              <a:rPr lang="pl-PL" b="1" dirty="0" smtClean="0"/>
              <a:t>wyróżnione w DSM – IV</a:t>
            </a:r>
            <a:r>
              <a:rPr lang="pl-PL" dirty="0" smtClean="0"/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pl-PL" dirty="0" smtClean="0">
                <a:solidFill>
                  <a:srgbClr val="FF0000"/>
                </a:solidFill>
              </a:rPr>
              <a:t>Zespół jedzenia nocnego </a:t>
            </a:r>
            <a:r>
              <a:rPr lang="pl-PL" dirty="0" smtClean="0"/>
              <a:t>(</a:t>
            </a:r>
            <a:r>
              <a:rPr lang="pl-PL" i="1" dirty="0" err="1" smtClean="0"/>
              <a:t>night</a:t>
            </a:r>
            <a:r>
              <a:rPr lang="pl-PL" i="1" dirty="0" smtClean="0"/>
              <a:t> </a:t>
            </a:r>
            <a:r>
              <a:rPr lang="pl-PL" i="1" dirty="0" err="1" smtClean="0"/>
              <a:t>eating</a:t>
            </a:r>
            <a:r>
              <a:rPr lang="pl-PL" i="1" dirty="0" smtClean="0"/>
              <a:t> </a:t>
            </a:r>
            <a:r>
              <a:rPr lang="pl-PL" i="1" dirty="0" err="1" smtClean="0"/>
              <a:t>syndrome</a:t>
            </a:r>
            <a:r>
              <a:rPr lang="pl-PL" dirty="0" smtClean="0"/>
              <a:t>)</a:t>
            </a:r>
          </a:p>
          <a:p>
            <a:pPr lvl="0">
              <a:buNone/>
            </a:pPr>
            <a:r>
              <a:rPr lang="pl-PL" dirty="0" smtClean="0"/>
              <a:t>polega na nieodpartej potrzebie jedzenia w nocy.</a:t>
            </a:r>
          </a:p>
          <a:p>
            <a:pPr lvl="0">
              <a:buNone/>
            </a:pPr>
            <a:r>
              <a:rPr lang="pl-PL" dirty="0" smtClean="0"/>
              <a:t>Osoba z tą przypadłością budzi się w nocy i nie</a:t>
            </a:r>
          </a:p>
          <a:p>
            <a:pPr lvl="0">
              <a:buNone/>
            </a:pPr>
            <a:r>
              <a:rPr lang="pl-PL" dirty="0" smtClean="0"/>
              <a:t>może zasnąć dopóki nie spożyje obfitego posiłku,</a:t>
            </a:r>
          </a:p>
          <a:p>
            <a:pPr lvl="0">
              <a:buNone/>
            </a:pPr>
            <a:r>
              <a:rPr lang="pl-PL" dirty="0" smtClean="0"/>
              <a:t>przy tym zachowania tego typu pojawiają się z</a:t>
            </a:r>
          </a:p>
          <a:p>
            <a:pPr lvl="0">
              <a:buNone/>
            </a:pPr>
            <a:r>
              <a:rPr lang="pl-PL" dirty="0" smtClean="0"/>
              <a:t>dużą częstotliwością. Osoba ma przekonanie, że</a:t>
            </a:r>
          </a:p>
          <a:p>
            <a:pPr lvl="0">
              <a:buNone/>
            </a:pPr>
            <a:r>
              <a:rPr lang="pl-PL" dirty="0" smtClean="0"/>
              <a:t>zjedzenie dużych ilości pokarmu ułatwi zasypianie</a:t>
            </a:r>
          </a:p>
          <a:p>
            <a:pPr lvl="0">
              <a:buNone/>
            </a:pPr>
            <a:r>
              <a:rPr lang="pl-PL" dirty="0" smtClean="0"/>
              <a:t>i powoduje uczucie odprężenia i redukcji napięcia.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rgbClr val="FF0000"/>
                </a:solidFill>
              </a:rPr>
              <a:t>Wilczy apetyt na słodycze.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pl-PL" sz="4200" b="1" dirty="0" smtClean="0">
                <a:solidFill>
                  <a:srgbClr val="00B050"/>
                </a:solidFill>
              </a:rPr>
              <a:t>2. OTYŁOŚĆ - </a:t>
            </a:r>
            <a:r>
              <a:rPr lang="pl-PL" sz="3100" dirty="0" smtClean="0"/>
              <a:t>stan patologicznego zwiększenia</a:t>
            </a:r>
          </a:p>
          <a:p>
            <a:pPr lvl="0">
              <a:buNone/>
            </a:pPr>
            <a:r>
              <a:rPr lang="pl-PL" sz="3100" dirty="0" smtClean="0"/>
              <a:t>ilości tkanki tłuszczowej w organizmie. Otyłość</a:t>
            </a:r>
          </a:p>
          <a:p>
            <a:pPr lvl="0">
              <a:buNone/>
            </a:pPr>
            <a:r>
              <a:rPr lang="pl-PL" sz="3100" dirty="0" smtClean="0"/>
              <a:t>u ludzi dorosłych często określa się jako</a:t>
            </a:r>
          </a:p>
          <a:p>
            <a:pPr lvl="0">
              <a:buNone/>
            </a:pPr>
            <a:r>
              <a:rPr lang="pl-PL" sz="3100" dirty="0" smtClean="0"/>
              <a:t>przekroczenie prawidłowej wagi ciała o 20 %.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Wyróżniamy:</a:t>
            </a:r>
          </a:p>
          <a:p>
            <a:pPr lvl="0">
              <a:buFont typeface="Wingdings" pitchFamily="2" charset="2"/>
              <a:buChar char="v"/>
            </a:pPr>
            <a:r>
              <a:rPr lang="pl-PL" b="1" dirty="0" smtClean="0">
                <a:solidFill>
                  <a:srgbClr val="FF0000"/>
                </a:solidFill>
              </a:rPr>
              <a:t>Otyłość pierwotną </a:t>
            </a:r>
            <a:r>
              <a:rPr lang="pl-PL" dirty="0" smtClean="0"/>
              <a:t>(ok. 80 – 90% wszystkich</a:t>
            </a:r>
          </a:p>
          <a:p>
            <a:pPr lvl="0">
              <a:buNone/>
            </a:pPr>
            <a:r>
              <a:rPr lang="pl-PL" dirty="0" smtClean="0"/>
              <a:t>przypadków) – spowodowaną przez czynniki</a:t>
            </a:r>
          </a:p>
          <a:p>
            <a:pPr lvl="0">
              <a:buNone/>
            </a:pPr>
            <a:r>
              <a:rPr lang="pl-PL" dirty="0" smtClean="0"/>
              <a:t>genetyczne (skłonność do nadmiernego</a:t>
            </a:r>
          </a:p>
          <a:p>
            <a:pPr lvl="0">
              <a:buNone/>
            </a:pPr>
            <a:r>
              <a:rPr lang="pl-PL" dirty="0" smtClean="0"/>
              <a:t>magazynowania tkanki tłuszczowej i obniżonego</a:t>
            </a:r>
          </a:p>
          <a:p>
            <a:pPr lvl="0">
              <a:buNone/>
            </a:pPr>
            <a:r>
              <a:rPr lang="pl-PL" dirty="0" smtClean="0"/>
              <a:t>tempa przemiany materii), nadmierne przyjmowanie</a:t>
            </a:r>
          </a:p>
          <a:p>
            <a:pPr lvl="0">
              <a:buNone/>
            </a:pPr>
            <a:r>
              <a:rPr lang="pl-PL" dirty="0" smtClean="0"/>
              <a:t>pokarmów, „siedzący” styl życia, czynniki psychiczne</a:t>
            </a:r>
          </a:p>
          <a:p>
            <a:pPr lvl="0">
              <a:buNone/>
            </a:pPr>
            <a:r>
              <a:rPr lang="pl-PL" dirty="0" smtClean="0"/>
              <a:t>(stres, frustrację);</a:t>
            </a:r>
          </a:p>
          <a:p>
            <a:pPr lvl="0">
              <a:buNone/>
            </a:pPr>
            <a:endParaRPr lang="pl-PL" dirty="0" smtClean="0"/>
          </a:p>
          <a:p>
            <a:pPr lvl="0">
              <a:buFont typeface="Wingdings" pitchFamily="2" charset="2"/>
              <a:buChar char="v"/>
            </a:pPr>
            <a:r>
              <a:rPr lang="pl-PL" b="1" dirty="0" smtClean="0">
                <a:solidFill>
                  <a:srgbClr val="FF0000"/>
                </a:solidFill>
              </a:rPr>
              <a:t>Otyłość wtórną </a:t>
            </a:r>
            <a:r>
              <a:rPr lang="pl-PL" dirty="0" smtClean="0"/>
              <a:t>– powstałą jako skutek zaburzeń</a:t>
            </a:r>
          </a:p>
          <a:p>
            <a:pPr lvl="0">
              <a:buNone/>
            </a:pPr>
            <a:r>
              <a:rPr lang="pl-PL" dirty="0" smtClean="0"/>
              <a:t>endokrynologicznych (np. niedoczynności tarczycy);</a:t>
            </a:r>
          </a:p>
          <a:p>
            <a:pPr lvl="0">
              <a:buNone/>
            </a:pPr>
            <a:r>
              <a:rPr lang="pl-PL" dirty="0" smtClean="0"/>
              <a:t>schorzeń układu nerwowego; stanów pooperacyjnych,</a:t>
            </a:r>
          </a:p>
          <a:p>
            <a:pPr lvl="0">
              <a:buNone/>
            </a:pPr>
            <a:r>
              <a:rPr lang="pl-PL" dirty="0" smtClean="0"/>
              <a:t>zażywania leków. </a:t>
            </a:r>
          </a:p>
          <a:p>
            <a:pPr lvl="0">
              <a:buNone/>
            </a:pPr>
            <a:endParaRPr lang="pl-PL" dirty="0" smtClean="0"/>
          </a:p>
          <a:p>
            <a:pPr>
              <a:buNone/>
            </a:pPr>
            <a:endParaRPr lang="pl-PL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428596" y="142851"/>
          <a:ext cx="7643865" cy="6572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55"/>
                <a:gridCol w="2547955"/>
                <a:gridCol w="2547955"/>
              </a:tblGrid>
              <a:tr h="3218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Bulimiczny</a:t>
                      </a:r>
                      <a:r>
                        <a:rPr kumimoji="0"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model stresu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Stres i lęk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Poszukiwanie w przyjmowaniu posiłków krótkotrwałej ucieczki od stresu, a następnie w wypróżnieniu ucieczki od wyrzutów sumienia wywołanych jedzeniem.</a:t>
                      </a: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54102">
                <a:tc>
                  <a:txBody>
                    <a:bodyPr/>
                    <a:lstStyle/>
                    <a:p>
                      <a:r>
                        <a:rPr kumimoji="0" lang="pl-PL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Anorektyczny</a:t>
                      </a:r>
                      <a:r>
                        <a:rPr kumimoji="0"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model autonomii/kontroli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Nadmierna kontrola ze strony rodziny prowadzi do gwałtownej potrzeby uzyskania niezależności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Przyjmowanie pokarmów staje się jedynym obszarem życia, nad którym osoba z jadłowstrętem psychicznym jest w stanie zapanować; jej zdolność kontrolowania jedzenia określa jej poziom samooceny.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pl-PL" sz="3200" b="1" dirty="0" smtClean="0">
                <a:solidFill>
                  <a:srgbClr val="00B050"/>
                </a:solidFill>
              </a:rPr>
              <a:t>3. ORTOREKSJA </a:t>
            </a:r>
            <a:r>
              <a:rPr lang="pl-PL" sz="3200" b="1" dirty="0" smtClean="0">
                <a:solidFill>
                  <a:srgbClr val="000066"/>
                </a:solidFill>
              </a:rPr>
              <a:t>-</a:t>
            </a:r>
            <a:r>
              <a:rPr lang="pl-PL" sz="3200" dirty="0" smtClean="0">
                <a:solidFill>
                  <a:srgbClr val="000066"/>
                </a:solidFill>
              </a:rPr>
              <a:t> obsesja na punkcie</a:t>
            </a:r>
          </a:p>
          <a:p>
            <a:pPr lvl="0">
              <a:buNone/>
            </a:pPr>
            <a:r>
              <a:rPr lang="pl-PL" sz="3200" dirty="0" smtClean="0">
                <a:solidFill>
                  <a:srgbClr val="000066"/>
                </a:solidFill>
              </a:rPr>
              <a:t>zdrowego jedzenia. Polega na skrajnym i</a:t>
            </a:r>
          </a:p>
          <a:p>
            <a:pPr lvl="0">
              <a:buNone/>
            </a:pPr>
            <a:r>
              <a:rPr lang="pl-PL" sz="3200" dirty="0" smtClean="0">
                <a:solidFill>
                  <a:srgbClr val="000066"/>
                </a:solidFill>
              </a:rPr>
              <a:t>sztywnym dokonywaniu podziału pożywienia</a:t>
            </a:r>
          </a:p>
          <a:p>
            <a:pPr lvl="0">
              <a:buNone/>
            </a:pPr>
            <a:r>
              <a:rPr lang="pl-PL" sz="3200" dirty="0" smtClean="0">
                <a:solidFill>
                  <a:srgbClr val="000066"/>
                </a:solidFill>
              </a:rPr>
              <a:t>na „dobre”  (produkty nisko przetworzone</a:t>
            </a:r>
          </a:p>
          <a:p>
            <a:pPr lvl="0">
              <a:buNone/>
            </a:pPr>
            <a:r>
              <a:rPr lang="pl-PL" sz="3200" dirty="0" smtClean="0">
                <a:solidFill>
                  <a:srgbClr val="000066"/>
                </a:solidFill>
              </a:rPr>
              <a:t>lub całkiem naturalne, niskokaloryczne, bez</a:t>
            </a:r>
          </a:p>
          <a:p>
            <a:pPr lvl="0">
              <a:buNone/>
            </a:pPr>
            <a:r>
              <a:rPr lang="pl-PL" sz="3200" dirty="0" smtClean="0">
                <a:solidFill>
                  <a:srgbClr val="000066"/>
                </a:solidFill>
              </a:rPr>
              <a:t>konserwantów, pochodzące z ekologicznych</a:t>
            </a:r>
          </a:p>
          <a:p>
            <a:pPr lvl="0">
              <a:buNone/>
            </a:pPr>
            <a:r>
              <a:rPr lang="pl-PL" sz="3200" dirty="0" smtClean="0">
                <a:solidFill>
                  <a:srgbClr val="000066"/>
                </a:solidFill>
              </a:rPr>
              <a:t>gospodarstw) i ”złe” (nie spełniające</a:t>
            </a:r>
          </a:p>
          <a:p>
            <a:pPr lvl="0">
              <a:buNone/>
            </a:pPr>
            <a:r>
              <a:rPr lang="pl-PL" sz="3200" dirty="0" smtClean="0">
                <a:solidFill>
                  <a:srgbClr val="000066"/>
                </a:solidFill>
              </a:rPr>
              <a:t>dokładnie określonych kryteriów zdrowej</a:t>
            </a:r>
          </a:p>
          <a:p>
            <a:pPr lvl="0">
              <a:buNone/>
            </a:pPr>
            <a:r>
              <a:rPr lang="pl-PL" sz="3200" dirty="0" smtClean="0">
                <a:solidFill>
                  <a:srgbClr val="000066"/>
                </a:solidFill>
              </a:rPr>
              <a:t>żywności). </a:t>
            </a:r>
          </a:p>
          <a:p>
            <a:pPr lvl="0">
              <a:buNone/>
            </a:pPr>
            <a:r>
              <a:rPr lang="pl-PL" sz="3200" dirty="0" smtClean="0"/>
              <a:t>Osoby cierpiące na </a:t>
            </a:r>
            <a:r>
              <a:rPr lang="pl-PL" sz="3200" dirty="0" err="1" smtClean="0"/>
              <a:t>ortoreksję</a:t>
            </a:r>
            <a:r>
              <a:rPr lang="pl-PL" sz="3200" dirty="0" smtClean="0"/>
              <a:t> przedkładają</a:t>
            </a:r>
          </a:p>
          <a:p>
            <a:pPr lvl="0">
              <a:buNone/>
            </a:pPr>
            <a:r>
              <a:rPr lang="pl-PL" sz="3200" dirty="0" smtClean="0"/>
              <a:t>zdrowe odżywianie nad inne aspekty życia,</a:t>
            </a:r>
          </a:p>
          <a:p>
            <a:pPr lvl="0">
              <a:buNone/>
            </a:pPr>
            <a:r>
              <a:rPr lang="pl-PL" sz="3200" dirty="0" smtClean="0"/>
              <a:t>jak praca, rodzina. Na obraz choroby składa</a:t>
            </a:r>
          </a:p>
          <a:p>
            <a:pPr lvl="0">
              <a:buNone/>
            </a:pPr>
            <a:r>
              <a:rPr lang="pl-PL" sz="3200" dirty="0" smtClean="0"/>
              <a:t>się także myślenie, że przyjęty sposób</a:t>
            </a:r>
          </a:p>
          <a:p>
            <a:pPr lvl="0">
              <a:buNone/>
            </a:pPr>
            <a:r>
              <a:rPr lang="pl-PL" sz="3200" dirty="0" smtClean="0"/>
              <a:t>odżywiania się jest kluczem do szczęścia i</a:t>
            </a:r>
          </a:p>
          <a:p>
            <a:pPr lvl="0">
              <a:buNone/>
            </a:pPr>
            <a:r>
              <a:rPr lang="pl-PL" sz="3200" dirty="0" smtClean="0"/>
              <a:t>receptą na wszelkie problemy.</a:t>
            </a:r>
          </a:p>
          <a:p>
            <a:pPr>
              <a:buNone/>
            </a:pPr>
            <a:endParaRPr lang="pl-PL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000132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bibliografia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 algn="just">
              <a:buNone/>
            </a:pPr>
            <a:r>
              <a:rPr lang="pl-PL" dirty="0" smtClean="0">
                <a:solidFill>
                  <a:srgbClr val="FF0000"/>
                </a:solidFill>
              </a:rPr>
              <a:t>1. </a:t>
            </a:r>
            <a:r>
              <a:rPr lang="pl-PL" dirty="0" smtClean="0"/>
              <a:t>Abraham, S., </a:t>
            </a:r>
            <a:r>
              <a:rPr lang="pl-PL" dirty="0" err="1" smtClean="0"/>
              <a:t>Llewellyn</a:t>
            </a:r>
            <a:r>
              <a:rPr lang="pl-PL" dirty="0" smtClean="0"/>
              <a:t> – Jones, D. (1995). </a:t>
            </a:r>
            <a:r>
              <a:rPr lang="pl-PL" i="1" dirty="0" smtClean="0"/>
              <a:t>Anoreksja, bulimia, otyłość</a:t>
            </a:r>
            <a:r>
              <a:rPr lang="pl-PL" dirty="0" smtClean="0"/>
              <a:t>. Warszawa: PWN.</a:t>
            </a:r>
          </a:p>
          <a:p>
            <a:pPr marL="514350" lvl="0" indent="-514350" algn="just">
              <a:buNone/>
            </a:pPr>
            <a:r>
              <a:rPr lang="pl-PL" dirty="0" smtClean="0">
                <a:solidFill>
                  <a:srgbClr val="FF0000"/>
                </a:solidFill>
              </a:rPr>
              <a:t>2. </a:t>
            </a:r>
            <a:r>
              <a:rPr lang="pl-PL" dirty="0" smtClean="0"/>
              <a:t>Carson, R. C., </a:t>
            </a:r>
            <a:r>
              <a:rPr lang="pl-PL" dirty="0" err="1" smtClean="0"/>
              <a:t>Butcher</a:t>
            </a:r>
            <a:r>
              <a:rPr lang="pl-PL" dirty="0" smtClean="0"/>
              <a:t>, J. N., </a:t>
            </a:r>
            <a:r>
              <a:rPr lang="pl-PL" dirty="0" err="1" smtClean="0"/>
              <a:t>Mineka</a:t>
            </a:r>
            <a:r>
              <a:rPr lang="pl-PL" dirty="0" smtClean="0"/>
              <a:t>, S. (2003). </a:t>
            </a:r>
            <a:r>
              <a:rPr lang="pl-PL" i="1" dirty="0" smtClean="0"/>
              <a:t>Psychologia zaburzeń</a:t>
            </a:r>
            <a:r>
              <a:rPr lang="pl-PL" dirty="0" smtClean="0"/>
              <a:t>. Gdańsk: GWP.</a:t>
            </a:r>
          </a:p>
          <a:p>
            <a:pPr marL="514350" lvl="0" indent="-514350" algn="just">
              <a:buNone/>
            </a:pPr>
            <a:r>
              <a:rPr lang="pl-PL" dirty="0" smtClean="0">
                <a:solidFill>
                  <a:srgbClr val="FF0000"/>
                </a:solidFill>
              </a:rPr>
              <a:t>3. </a:t>
            </a:r>
            <a:r>
              <a:rPr lang="pl-PL" dirty="0" smtClean="0"/>
              <a:t>Cooper, M., </a:t>
            </a:r>
            <a:r>
              <a:rPr lang="pl-PL" dirty="0" err="1" smtClean="0"/>
              <a:t>Todd</a:t>
            </a:r>
            <a:r>
              <a:rPr lang="pl-PL" dirty="0" smtClean="0"/>
              <a:t>, G., Wells, A. (2000). </a:t>
            </a:r>
            <a:r>
              <a:rPr lang="pl-PL" i="1" dirty="0" smtClean="0"/>
              <a:t>Bulimia. Program terapii</a:t>
            </a:r>
            <a:r>
              <a:rPr lang="pl-PL" dirty="0" smtClean="0"/>
              <a:t>. Poznań: Wydawnictwo Zysk i S – </a:t>
            </a:r>
            <a:r>
              <a:rPr lang="pl-PL" dirty="0" err="1" smtClean="0"/>
              <a:t>ka</a:t>
            </a:r>
            <a:r>
              <a:rPr lang="pl-PL" dirty="0" smtClean="0"/>
              <a:t>.</a:t>
            </a:r>
          </a:p>
          <a:p>
            <a:pPr marL="514350" lvl="0" indent="-514350" algn="just">
              <a:buNone/>
            </a:pPr>
            <a:r>
              <a:rPr lang="pl-PL" dirty="0" smtClean="0">
                <a:solidFill>
                  <a:srgbClr val="FF0000"/>
                </a:solidFill>
              </a:rPr>
              <a:t>4. </a:t>
            </a:r>
            <a:r>
              <a:rPr lang="pl-PL" dirty="0" err="1" smtClean="0"/>
              <a:t>Jablow</a:t>
            </a:r>
            <a:r>
              <a:rPr lang="pl-PL" dirty="0" smtClean="0"/>
              <a:t>, M., (2000). </a:t>
            </a:r>
            <a:r>
              <a:rPr lang="pl-PL" i="1" dirty="0" smtClean="0"/>
              <a:t>Anoreksja, bulimia, otyłość</a:t>
            </a:r>
            <a:r>
              <a:rPr lang="pl-PL" dirty="0" smtClean="0"/>
              <a:t>. </a:t>
            </a:r>
            <a:r>
              <a:rPr lang="pl-PL" i="1" dirty="0" smtClean="0"/>
              <a:t>Przewodnik dla</a:t>
            </a:r>
            <a:r>
              <a:rPr lang="pl-PL" dirty="0" smtClean="0"/>
              <a:t> </a:t>
            </a:r>
            <a:r>
              <a:rPr lang="pl-PL" i="1" dirty="0" smtClean="0"/>
              <a:t>rodziców</a:t>
            </a:r>
            <a:r>
              <a:rPr lang="pl-PL" dirty="0" smtClean="0"/>
              <a:t>. Gdańsk: GWP.</a:t>
            </a:r>
          </a:p>
          <a:p>
            <a:pPr marL="514350" lvl="0" indent="-514350" algn="just">
              <a:buNone/>
            </a:pPr>
            <a:r>
              <a:rPr lang="pl-PL" dirty="0" smtClean="0">
                <a:solidFill>
                  <a:srgbClr val="FF0000"/>
                </a:solidFill>
              </a:rPr>
              <a:t>5. </a:t>
            </a:r>
            <a:r>
              <a:rPr lang="pl-PL" dirty="0" err="1" smtClean="0"/>
              <a:t>Józefik</a:t>
            </a:r>
            <a:r>
              <a:rPr lang="pl-PL" dirty="0" smtClean="0"/>
              <a:t>, B. (red.) (1999). </a:t>
            </a:r>
            <a:r>
              <a:rPr lang="pl-PL" i="1" dirty="0" smtClean="0"/>
              <a:t>Anoreksja i bulimia psychiczna. Rozumienie i leczenie zaburzeń odżywiania.</a:t>
            </a:r>
            <a:r>
              <a:rPr lang="pl-PL" dirty="0" smtClean="0"/>
              <a:t> Kraków: Wydawnictwo UJ.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pl-PL" dirty="0" smtClean="0">
                <a:solidFill>
                  <a:srgbClr val="FF0000"/>
                </a:solidFill>
              </a:rPr>
              <a:t>6. </a:t>
            </a:r>
            <a:r>
              <a:rPr lang="pl-PL" dirty="0" smtClean="0"/>
              <a:t>Namysłowska, I. (2002): </a:t>
            </a:r>
            <a:r>
              <a:rPr lang="pl-PL" i="1" dirty="0" smtClean="0"/>
              <a:t>Bulimia </a:t>
            </a:r>
            <a:r>
              <a:rPr lang="pl-PL" i="1" dirty="0" err="1" smtClean="0"/>
              <a:t>nervosa</a:t>
            </a:r>
            <a:r>
              <a:rPr lang="pl-PL" dirty="0" smtClean="0"/>
              <a:t>. W: Psychiatria (red. A. Bilikiewicz, S. </a:t>
            </a:r>
            <a:r>
              <a:rPr lang="pl-PL" dirty="0" err="1" smtClean="0"/>
              <a:t>Pużyński</a:t>
            </a:r>
            <a:r>
              <a:rPr lang="pl-PL" dirty="0" smtClean="0"/>
              <a:t>, J. </a:t>
            </a:r>
            <a:r>
              <a:rPr lang="pl-PL" dirty="0" err="1" smtClean="0"/>
              <a:t>Rybakowski</a:t>
            </a:r>
            <a:r>
              <a:rPr lang="pl-PL" dirty="0" smtClean="0"/>
              <a:t>, J. </a:t>
            </a:r>
            <a:r>
              <a:rPr lang="pl-PL" dirty="0" err="1" smtClean="0"/>
              <a:t>Wciórka</a:t>
            </a:r>
            <a:r>
              <a:rPr lang="pl-PL" dirty="0" smtClean="0"/>
              <a:t>). Wrocław: Wydawnictwo Medyczne Urban &amp; Partner, str. 528 – 537.</a:t>
            </a:r>
          </a:p>
          <a:p>
            <a:pPr lvl="0" algn="just">
              <a:buNone/>
            </a:pPr>
            <a:r>
              <a:rPr lang="pl-PL" dirty="0" smtClean="0">
                <a:solidFill>
                  <a:srgbClr val="FF0000"/>
                </a:solidFill>
              </a:rPr>
              <a:t>7. </a:t>
            </a:r>
            <a:r>
              <a:rPr lang="pl-PL" dirty="0" smtClean="0"/>
              <a:t>Namysłowska, I. (red.) (2005). </a:t>
            </a:r>
            <a:r>
              <a:rPr lang="pl-PL" i="1" dirty="0" smtClean="0"/>
              <a:t>Psychiatria dzieci i młodzieży</a:t>
            </a:r>
            <a:r>
              <a:rPr lang="pl-PL" dirty="0" smtClean="0"/>
              <a:t>. Warszawa: Wydawnictwo Lekarskie PZWL.</a:t>
            </a:r>
          </a:p>
          <a:p>
            <a:pPr lvl="0" algn="just">
              <a:buNone/>
            </a:pPr>
            <a:r>
              <a:rPr lang="pl-PL" dirty="0" smtClean="0">
                <a:solidFill>
                  <a:srgbClr val="FF0000"/>
                </a:solidFill>
              </a:rPr>
              <a:t>8. </a:t>
            </a:r>
            <a:r>
              <a:rPr lang="pl-PL" dirty="0" smtClean="0"/>
              <a:t>Niewiadomska, I., Kulik, A., Hajduk, A. (2005). </a:t>
            </a:r>
            <a:r>
              <a:rPr lang="pl-PL" i="1" dirty="0" smtClean="0"/>
              <a:t>Jedzenie. Fakty i mity</a:t>
            </a:r>
            <a:r>
              <a:rPr lang="pl-PL" dirty="0" smtClean="0"/>
              <a:t>. Lublin: Wydawnictwo KUL.</a:t>
            </a:r>
          </a:p>
          <a:p>
            <a:pPr lvl="0" algn="just">
              <a:buNone/>
            </a:pPr>
            <a:r>
              <a:rPr lang="pl-PL" dirty="0" smtClean="0">
                <a:solidFill>
                  <a:srgbClr val="FF0000"/>
                </a:solidFill>
              </a:rPr>
              <a:t>9. </a:t>
            </a:r>
            <a:r>
              <a:rPr lang="pl-PL" dirty="0" err="1" smtClean="0"/>
              <a:t>Radziwiłłowicz</a:t>
            </a:r>
            <a:r>
              <a:rPr lang="pl-PL" dirty="0" smtClean="0"/>
              <a:t>, W., </a:t>
            </a:r>
            <a:r>
              <a:rPr lang="pl-PL" dirty="0" err="1" smtClean="0"/>
              <a:t>Sumiła</a:t>
            </a:r>
            <a:r>
              <a:rPr lang="pl-PL" dirty="0" smtClean="0"/>
              <a:t>, A. (red.) (2006). </a:t>
            </a:r>
            <a:r>
              <a:rPr lang="pl-PL" i="1" dirty="0" smtClean="0"/>
              <a:t>Psychopatologia okresu dorastania. Wybrane zagadnienia.</a:t>
            </a:r>
            <a:r>
              <a:rPr lang="pl-PL" dirty="0" smtClean="0"/>
              <a:t> Kraków: Oficyna Wydawnicza „Impuls”.</a:t>
            </a:r>
          </a:p>
          <a:p>
            <a:pPr lvl="0" algn="just">
              <a:buNone/>
            </a:pPr>
            <a:r>
              <a:rPr lang="pl-PL" dirty="0" smtClean="0">
                <a:solidFill>
                  <a:srgbClr val="FF0000"/>
                </a:solidFill>
              </a:rPr>
              <a:t>10.</a:t>
            </a:r>
            <a:r>
              <a:rPr lang="pl-PL" dirty="0" smtClean="0"/>
              <a:t> </a:t>
            </a:r>
            <a:r>
              <a:rPr lang="pl-PL" dirty="0" err="1" smtClean="0"/>
              <a:t>Tatoń</a:t>
            </a:r>
            <a:r>
              <a:rPr lang="pl-PL" dirty="0" smtClean="0"/>
              <a:t>, J. (1985). </a:t>
            </a:r>
            <a:r>
              <a:rPr lang="pl-PL" i="1" dirty="0" smtClean="0"/>
              <a:t>Otyłość</a:t>
            </a:r>
            <a:r>
              <a:rPr lang="pl-PL" dirty="0" smtClean="0"/>
              <a:t>. Warszawa: PZWL.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5400" b="1" dirty="0" smtClean="0"/>
          </a:p>
          <a:p>
            <a:pPr algn="ctr">
              <a:buNone/>
            </a:pPr>
            <a:endParaRPr lang="pl-PL" sz="5400" b="1" dirty="0" smtClean="0"/>
          </a:p>
          <a:p>
            <a:pPr algn="ctr">
              <a:buNone/>
            </a:pPr>
            <a:r>
              <a:rPr lang="pl-PL" sz="5400" b="1" dirty="0" smtClean="0"/>
              <a:t>DZIĘKUJĘ!!!</a:t>
            </a:r>
            <a:r>
              <a:rPr lang="pl-PL" sz="5400" b="1" dirty="0" smtClean="0">
                <a:sym typeface="Wingdings" pitchFamily="2" charset="2"/>
              </a:rPr>
              <a:t></a:t>
            </a:r>
            <a:endParaRPr lang="pl-PL" sz="5400" b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1543032" cy="6037918"/>
          </a:xfrm>
        </p:spPr>
        <p:txBody>
          <a:bodyPr vert="vert">
            <a:norm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Anoreksja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 (</a:t>
            </a:r>
            <a:r>
              <a:rPr lang="pl-PL" i="1" dirty="0" smtClean="0">
                <a:solidFill>
                  <a:schemeClr val="tx1"/>
                </a:solidFill>
              </a:rPr>
              <a:t>ANOREXIA </a:t>
            </a:r>
            <a:r>
              <a:rPr lang="pl-PL" i="1" dirty="0" err="1" smtClean="0">
                <a:solidFill>
                  <a:schemeClr val="tx1"/>
                </a:solidFill>
              </a:rPr>
              <a:t>nervosa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Kasia\Desktop\poradnia\eating desorders photo\483191894_b6eaaf01ec_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6000792" cy="5214974"/>
          </a:xfrm>
          <a:prstGeom prst="rect">
            <a:avLst/>
          </a:prstGeom>
          <a:noFill/>
          <a:ln w="57150">
            <a:solidFill>
              <a:srgbClr val="FF0000"/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85728"/>
            <a:ext cx="8429684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„</a:t>
            </a:r>
            <a:r>
              <a:rPr lang="pl-PL" b="1" dirty="0" smtClean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1.</a:t>
            </a:r>
            <a:r>
              <a:rPr lang="pl-PL" b="1" dirty="0" smtClean="0"/>
              <a:t>  Jeśli nie jesteś szczupła, to znaczy, że nie jesteś</a:t>
            </a:r>
          </a:p>
          <a:p>
            <a:pPr>
              <a:buNone/>
            </a:pPr>
            <a:r>
              <a:rPr lang="pl-PL" b="1" dirty="0" smtClean="0"/>
              <a:t>atrakcyjna.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2.</a:t>
            </a:r>
            <a:r>
              <a:rPr lang="pl-PL" b="1" dirty="0" smtClean="0"/>
              <a:t> Bycie szczupłą jest ważniejsze od bycia zdrową.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3. </a:t>
            </a:r>
            <a:r>
              <a:rPr lang="pl-PL" b="1" dirty="0" smtClean="0"/>
              <a:t>Będziesz się głodziła i robiła wszystko co w Twojej mocy,</a:t>
            </a:r>
          </a:p>
          <a:p>
            <a:pPr>
              <a:buNone/>
            </a:pPr>
            <a:r>
              <a:rPr lang="pl-PL" b="1" dirty="0" smtClean="0"/>
              <a:t>aby wyglądać coraz szczuplej.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4. </a:t>
            </a:r>
            <a:r>
              <a:rPr lang="pl-PL" b="1" dirty="0" smtClean="0"/>
              <a:t>Nie będziesz jadła nadprogramowo bez poczucia winy.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5. </a:t>
            </a:r>
            <a:r>
              <a:rPr lang="pl-PL" b="1" dirty="0" smtClean="0"/>
              <a:t>Nie będziesz jadła niczego nadprogramowo bez ukarania siebie za</a:t>
            </a:r>
          </a:p>
          <a:p>
            <a:pPr>
              <a:buNone/>
            </a:pPr>
            <a:r>
              <a:rPr lang="pl-PL" b="1" dirty="0" smtClean="0"/>
              <a:t>to.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6. </a:t>
            </a:r>
            <a:r>
              <a:rPr lang="pl-PL" b="1" dirty="0" smtClean="0"/>
              <a:t>Będziesz liczyła każdą kalorię i ograniczała ich ilość.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7. </a:t>
            </a:r>
            <a:r>
              <a:rPr lang="pl-PL" b="1" dirty="0" smtClean="0"/>
              <a:t>Najważniejsze jest to, co mówi waga.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8. </a:t>
            </a:r>
            <a:r>
              <a:rPr lang="pl-PL" b="1" dirty="0" smtClean="0"/>
              <a:t>To proste: chudnięcie jest dobre, a przybieranie na wadze – złe.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9. </a:t>
            </a:r>
            <a:r>
              <a:rPr lang="pl-PL" b="1" dirty="0" smtClean="0"/>
              <a:t>Nigdy nie jesteś „zbyt” szczupła.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10. </a:t>
            </a:r>
            <a:r>
              <a:rPr lang="pl-PL" b="1" dirty="0" smtClean="0"/>
              <a:t>Bycie szczupłą i niejedzenie są dowodami prawdziwej siły woli.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11. </a:t>
            </a:r>
            <a:r>
              <a:rPr lang="pl-PL" b="1" dirty="0" smtClean="0"/>
              <a:t>Waga jest wskaźnikiem moich codziennych sukcesów i porażek.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12. </a:t>
            </a:r>
            <a:r>
              <a:rPr lang="pl-PL" b="1" dirty="0" smtClean="0"/>
              <a:t>Wierzę w perfekcję i chcę ją osiągnąć. 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13. </a:t>
            </a:r>
            <a:r>
              <a:rPr lang="pl-PL" b="1" dirty="0" smtClean="0"/>
              <a:t>Droga do szczęścia jest stawaniem się kimś lepszym niż</a:t>
            </a:r>
          </a:p>
          <a:p>
            <a:pPr>
              <a:buNone/>
            </a:pPr>
            <a:r>
              <a:rPr lang="pl-PL" b="1" dirty="0" smtClean="0"/>
              <a:t>wczoraj.</a:t>
            </a:r>
            <a:r>
              <a:rPr lang="pl-PL" b="1" dirty="0" smtClean="0">
                <a:solidFill>
                  <a:srgbClr val="FF0000"/>
                </a:solidFill>
              </a:rPr>
              <a:t>”</a:t>
            </a:r>
          </a:p>
          <a:p>
            <a:endParaRPr lang="pl-PL" b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7472386" cy="60985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FFC000"/>
                </a:solidFill>
              </a:rPr>
              <a:t>Anoreksja </a:t>
            </a:r>
            <a:r>
              <a:rPr lang="pl-PL" b="1" dirty="0" smtClean="0"/>
              <a:t>(łac. ‘</a:t>
            </a:r>
            <a:r>
              <a:rPr lang="pl-PL" b="1" i="1" dirty="0" smtClean="0"/>
              <a:t>an</a:t>
            </a:r>
            <a:r>
              <a:rPr lang="pl-PL" b="1" dirty="0" smtClean="0"/>
              <a:t>’ – pozbawiać, ‘</a:t>
            </a:r>
            <a:r>
              <a:rPr lang="pl-PL" b="1" i="1" dirty="0" err="1" smtClean="0"/>
              <a:t>orexia</a:t>
            </a:r>
            <a:r>
              <a:rPr lang="pl-PL" b="1" dirty="0" smtClean="0"/>
              <a:t>’</a:t>
            </a:r>
          </a:p>
          <a:p>
            <a:pPr>
              <a:buNone/>
            </a:pPr>
            <a:r>
              <a:rPr lang="pl-PL" b="1" dirty="0" smtClean="0"/>
              <a:t>łaknienie):</a:t>
            </a:r>
          </a:p>
          <a:p>
            <a:pPr algn="just">
              <a:buNone/>
            </a:pPr>
            <a:r>
              <a:rPr lang="pl-PL" b="1" u="sng" dirty="0" smtClean="0">
                <a:solidFill>
                  <a:srgbClr val="FF0000"/>
                </a:solidFill>
              </a:rPr>
              <a:t>Jadłowstręt psychiczny </a:t>
            </a:r>
            <a:r>
              <a:rPr lang="pl-PL" b="1" dirty="0" smtClean="0"/>
              <a:t>– zespół zaburzeń</a:t>
            </a:r>
          </a:p>
          <a:p>
            <a:pPr algn="just">
              <a:buNone/>
            </a:pPr>
            <a:r>
              <a:rPr lang="pl-PL" b="1" dirty="0" smtClean="0"/>
              <a:t>odżywiania, polegający na drastycznym</a:t>
            </a:r>
          </a:p>
          <a:p>
            <a:pPr algn="just">
              <a:buNone/>
            </a:pPr>
            <a:r>
              <a:rPr lang="pl-PL" b="1" dirty="0" smtClean="0"/>
              <a:t>ograniczeniu przyjmowanego pokarmu oraz</a:t>
            </a:r>
          </a:p>
          <a:p>
            <a:pPr algn="just">
              <a:buNone/>
            </a:pPr>
            <a:r>
              <a:rPr lang="pl-PL" b="1" dirty="0" smtClean="0"/>
              <a:t>dążeniu do spadku masy ciała wyraźnie poniżej</a:t>
            </a:r>
          </a:p>
          <a:p>
            <a:pPr algn="just">
              <a:buNone/>
            </a:pPr>
            <a:r>
              <a:rPr lang="pl-PL" b="1" dirty="0" smtClean="0"/>
              <a:t>normy przyjętej dla wzrostu i wieku danej</a:t>
            </a:r>
          </a:p>
          <a:p>
            <a:pPr algn="just">
              <a:buNone/>
            </a:pPr>
            <a:r>
              <a:rPr lang="pl-PL" b="1" dirty="0" smtClean="0"/>
              <a:t>osoby. Towarzyszą temu: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/>
              <a:t>silny lęk przed przybieraniem na wadze pomimo już i tak zbyt niskiej wagi ciała;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/>
              <a:t>zaburzony wizerunek własnego ciała; nieprawidłowa ocena własnego wyglądu i wagi.</a:t>
            </a:r>
          </a:p>
          <a:p>
            <a:pPr>
              <a:buNone/>
            </a:pPr>
            <a:r>
              <a:rPr lang="pl-PL" b="1" dirty="0" smtClean="0"/>
              <a:t>Stan ten nie może być wywołany chorobami</a:t>
            </a:r>
          </a:p>
          <a:p>
            <a:pPr>
              <a:buNone/>
            </a:pPr>
            <a:r>
              <a:rPr lang="pl-PL" b="1" dirty="0" smtClean="0"/>
              <a:t>somatycznymi czy zmianami w CUN.  </a:t>
            </a:r>
            <a:endParaRPr lang="pl-PL" b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618</TotalTime>
  <Words>2887</Words>
  <Application>Microsoft Office PowerPoint</Application>
  <PresentationFormat>Pokaz na ekranie (4:3)</PresentationFormat>
  <Paragraphs>457</Paragraphs>
  <Slides>63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64" baseType="lpstr">
      <vt:lpstr>Bogaty</vt:lpstr>
      <vt:lpstr>Zaburzenia odżywiania</vt:lpstr>
      <vt:lpstr>Slajd 2</vt:lpstr>
      <vt:lpstr>O czym będzie ???</vt:lpstr>
      <vt:lpstr>Klasyfikacja zaburzeń odżywiania (DSM – iv):</vt:lpstr>
      <vt:lpstr>Tabela 1. Modele zaburzeń odżywiania             (za: Seligman, 2001, str. 364) </vt:lpstr>
      <vt:lpstr>Slajd 6</vt:lpstr>
      <vt:lpstr>Anoreksja  (ANOREXIA nervosa)</vt:lpstr>
      <vt:lpstr>Slajd 8</vt:lpstr>
      <vt:lpstr>Slajd 9</vt:lpstr>
      <vt:lpstr>Trochę faktów…</vt:lpstr>
      <vt:lpstr>Slajd 11</vt:lpstr>
      <vt:lpstr>Kryteria diagnostyczne icd– 10:</vt:lpstr>
      <vt:lpstr>Slajd 13</vt:lpstr>
      <vt:lpstr>Slajd 14</vt:lpstr>
      <vt:lpstr>etiologia</vt:lpstr>
      <vt:lpstr>Slajd 16</vt:lpstr>
      <vt:lpstr>Slajd 17</vt:lpstr>
      <vt:lpstr>Slajd 18</vt:lpstr>
      <vt:lpstr>Slajd 19</vt:lpstr>
      <vt:lpstr>Slajd 20</vt:lpstr>
      <vt:lpstr>Slajd 21</vt:lpstr>
      <vt:lpstr>SYGNAŁY OSTRZEGAWCZE !!!: </vt:lpstr>
      <vt:lpstr>Slajd 23</vt:lpstr>
      <vt:lpstr>Przebieg kliniczny:</vt:lpstr>
      <vt:lpstr>Slajd 25</vt:lpstr>
      <vt:lpstr>Slajd 26</vt:lpstr>
      <vt:lpstr>Slajd 27</vt:lpstr>
      <vt:lpstr>Slajd 28</vt:lpstr>
      <vt:lpstr>Leczenie i pomoc:</vt:lpstr>
      <vt:lpstr>Slajd 30</vt:lpstr>
      <vt:lpstr>Statystyka…</vt:lpstr>
      <vt:lpstr>Slajd 32</vt:lpstr>
      <vt:lpstr>Slajd 33</vt:lpstr>
      <vt:lpstr>BULIMIA  (BULIMIA NERVOSA)</vt:lpstr>
      <vt:lpstr>Slajd 35</vt:lpstr>
      <vt:lpstr>Slajd 36</vt:lpstr>
      <vt:lpstr>Trochę faktów…</vt:lpstr>
      <vt:lpstr>Slajd 38</vt:lpstr>
      <vt:lpstr>Kryteria diagnostyczne icd– 10:</vt:lpstr>
      <vt:lpstr>Slajd 40</vt:lpstr>
      <vt:lpstr>Slajd 41</vt:lpstr>
      <vt:lpstr>Czynniki osobowościowe: </vt:lpstr>
      <vt:lpstr>Slajd 43</vt:lpstr>
      <vt:lpstr>Slajd 44</vt:lpstr>
      <vt:lpstr>Slajd 45</vt:lpstr>
      <vt:lpstr>SYGNAŁY OSTRZEGAWCZE !!!:</vt:lpstr>
      <vt:lpstr>Slajd 47</vt:lpstr>
      <vt:lpstr>Przebieg kliniczny:</vt:lpstr>
      <vt:lpstr>Slajd 49</vt:lpstr>
      <vt:lpstr>Slajd 50</vt:lpstr>
      <vt:lpstr>Leczenie i pomoc</vt:lpstr>
      <vt:lpstr>Slajd 52</vt:lpstr>
      <vt:lpstr>Slajd 53</vt:lpstr>
      <vt:lpstr>Zaburzenia odżywiania niesklasyfikowane inaczej</vt:lpstr>
      <vt:lpstr>Slajd 55</vt:lpstr>
      <vt:lpstr>Kryteria diagnostyczne  (wg Spitzera): </vt:lpstr>
      <vt:lpstr>Slajd 57</vt:lpstr>
      <vt:lpstr>Slajd 58</vt:lpstr>
      <vt:lpstr>Slajd 59</vt:lpstr>
      <vt:lpstr>Slajd 60</vt:lpstr>
      <vt:lpstr>bibliografia</vt:lpstr>
      <vt:lpstr>Slajd 62</vt:lpstr>
      <vt:lpstr>Slajd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ZABURZENIA ODŻYWIANIA</dc:title>
  <dc:creator>Kasia</dc:creator>
  <cp:lastModifiedBy>Kasia</cp:lastModifiedBy>
  <cp:revision>59</cp:revision>
  <dcterms:created xsi:type="dcterms:W3CDTF">2010-02-25T13:33:11Z</dcterms:created>
  <dcterms:modified xsi:type="dcterms:W3CDTF">2011-01-06T17:46:47Z</dcterms:modified>
</cp:coreProperties>
</file>